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86" r:id="rId3"/>
    <p:sldId id="257" r:id="rId4"/>
    <p:sldId id="258" r:id="rId5"/>
    <p:sldId id="260" r:id="rId6"/>
    <p:sldId id="259" r:id="rId7"/>
    <p:sldId id="261" r:id="rId8"/>
    <p:sldId id="263" r:id="rId9"/>
    <p:sldId id="264" r:id="rId10"/>
    <p:sldId id="291" r:id="rId11"/>
    <p:sldId id="266" r:id="rId12"/>
    <p:sldId id="267" r:id="rId13"/>
    <p:sldId id="292" r:id="rId14"/>
    <p:sldId id="268" r:id="rId15"/>
    <p:sldId id="269" r:id="rId16"/>
    <p:sldId id="270" r:id="rId17"/>
    <p:sldId id="293" r:id="rId18"/>
    <p:sldId id="271" r:id="rId19"/>
    <p:sldId id="272" r:id="rId20"/>
    <p:sldId id="273" r:id="rId21"/>
    <p:sldId id="274" r:id="rId22"/>
    <p:sldId id="275" r:id="rId23"/>
    <p:sldId id="285" r:id="rId24"/>
    <p:sldId id="276" r:id="rId25"/>
    <p:sldId id="277" r:id="rId26"/>
    <p:sldId id="278" r:id="rId27"/>
    <p:sldId id="287" r:id="rId28"/>
    <p:sldId id="288" r:id="rId29"/>
    <p:sldId id="289" r:id="rId30"/>
    <p:sldId id="290" r:id="rId31"/>
    <p:sldId id="280" r:id="rId32"/>
    <p:sldId id="281" r:id="rId33"/>
    <p:sldId id="262" r:id="rId34"/>
    <p:sldId id="279" r:id="rId35"/>
    <p:sldId id="282" r:id="rId36"/>
    <p:sldId id="283" r:id="rId37"/>
    <p:sldId id="284" r:id="rId3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5E142-C953-4254-8C49-8C6BB188581F}" type="datetimeFigureOut">
              <a:rPr lang="it-IT" smtClean="0"/>
              <a:pPr/>
              <a:t>13/10/2015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B35FF-8D0B-470B-B4A0-BC3AED20433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B35FF-8D0B-470B-B4A0-BC3AED204339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1294" y="4364182"/>
            <a:ext cx="4975412" cy="40870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5965-7F40-4707-BA04-0A21BB2EC871}" type="datetimeFigureOut">
              <a:rPr lang="it-IT" smtClean="0"/>
              <a:pPr/>
              <a:t>13/10/2015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AC83-656C-4336-86D9-0A4EB53961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5965-7F40-4707-BA04-0A21BB2EC871}" type="datetimeFigureOut">
              <a:rPr lang="it-IT" smtClean="0"/>
              <a:pPr/>
              <a:t>13/10/2015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AC83-656C-4336-86D9-0A4EB53961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5965-7F40-4707-BA04-0A21BB2EC871}" type="datetimeFigureOut">
              <a:rPr lang="it-IT" smtClean="0"/>
              <a:pPr/>
              <a:t>13/10/2015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AC83-656C-4336-86D9-0A4EB53961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5965-7F40-4707-BA04-0A21BB2EC871}" type="datetimeFigureOut">
              <a:rPr lang="it-IT" smtClean="0"/>
              <a:pPr/>
              <a:t>13/10/2015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AC83-656C-4336-86D9-0A4EB53961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5965-7F40-4707-BA04-0A21BB2EC871}" type="datetimeFigureOut">
              <a:rPr lang="it-IT" smtClean="0"/>
              <a:pPr/>
              <a:t>13/10/2015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AC83-656C-4336-86D9-0A4EB53961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5965-7F40-4707-BA04-0A21BB2EC871}" type="datetimeFigureOut">
              <a:rPr lang="it-IT" smtClean="0"/>
              <a:pPr/>
              <a:t>13/10/2015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AC83-656C-4336-86D9-0A4EB53961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5965-7F40-4707-BA04-0A21BB2EC871}" type="datetimeFigureOut">
              <a:rPr lang="it-IT" smtClean="0"/>
              <a:pPr/>
              <a:t>13/10/2015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AC83-656C-4336-86D9-0A4EB53961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5965-7F40-4707-BA04-0A21BB2EC871}" type="datetimeFigureOut">
              <a:rPr lang="it-IT" smtClean="0"/>
              <a:pPr/>
              <a:t>13/10/2015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AC83-656C-4336-86D9-0A4EB53961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5965-7F40-4707-BA04-0A21BB2EC871}" type="datetimeFigureOut">
              <a:rPr lang="it-IT" smtClean="0"/>
              <a:pPr/>
              <a:t>13/10/2015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AC83-656C-4336-86D9-0A4EB53961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5965-7F40-4707-BA04-0A21BB2EC871}" type="datetimeFigureOut">
              <a:rPr lang="it-IT" smtClean="0"/>
              <a:pPr/>
              <a:t>13/10/2015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AC83-656C-4336-86D9-0A4EB53961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5965-7F40-4707-BA04-0A21BB2EC871}" type="datetimeFigureOut">
              <a:rPr lang="it-IT" smtClean="0"/>
              <a:pPr/>
              <a:t>13/10/2015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AC83-656C-4336-86D9-0A4EB53961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D5965-7F40-4707-BA04-0A21BB2EC871}" type="datetimeFigureOut">
              <a:rPr lang="it-IT" smtClean="0"/>
              <a:pPr/>
              <a:t>13/10/2015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DAC83-656C-4336-86D9-0A4EB53961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5.png"/><Relationship Id="rId12" Type="http://schemas.openxmlformats.org/officeDocument/2006/relationships/image" Target="../media/image3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.png"/><Relationship Id="rId3" Type="http://schemas.openxmlformats.org/officeDocument/2006/relationships/image" Target="../media/image43.jpeg"/><Relationship Id="rId7" Type="http://schemas.openxmlformats.org/officeDocument/2006/relationships/image" Target="../media/image40.jpeg"/><Relationship Id="rId12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9.jpeg"/><Relationship Id="rId5" Type="http://schemas.openxmlformats.org/officeDocument/2006/relationships/image" Target="../media/image45.jpeg"/><Relationship Id="rId10" Type="http://schemas.openxmlformats.org/officeDocument/2006/relationships/image" Target="../media/image48.jpeg"/><Relationship Id="rId4" Type="http://schemas.openxmlformats.org/officeDocument/2006/relationships/image" Target="../media/image44.jpeg"/><Relationship Id="rId9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68.jpe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00760" y="1094237"/>
            <a:ext cx="2671754" cy="671516"/>
          </a:xfrm>
        </p:spPr>
        <p:txBody>
          <a:bodyPr>
            <a:normAutofit/>
          </a:bodyPr>
          <a:lstStyle/>
          <a:p>
            <a:r>
              <a:rPr lang="it-IT" sz="1200" b="1" dirty="0" smtClean="0">
                <a:latin typeface="+mn-lt"/>
              </a:rPr>
              <a:t>Progetto Lauree Scientifiche</a:t>
            </a:r>
            <a:endParaRPr lang="it-IT" sz="1200" dirty="0">
              <a:latin typeface="+mn-l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248168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000" dirty="0" err="1" smtClean="0">
                <a:solidFill>
                  <a:srgbClr val="FF0000"/>
                </a:solidFill>
              </a:rPr>
              <a:t>Numeri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</a:rPr>
              <a:t>per </a:t>
            </a:r>
            <a:r>
              <a:rPr lang="en-US" sz="4000" dirty="0" err="1">
                <a:solidFill>
                  <a:srgbClr val="FF0000"/>
                </a:solidFill>
              </a:rPr>
              <a:t>contare</a:t>
            </a:r>
            <a:r>
              <a:rPr lang="en-US" sz="4000" dirty="0">
                <a:solidFill>
                  <a:srgbClr val="FF0000"/>
                </a:solidFill>
              </a:rPr>
              <a:t>, </a:t>
            </a:r>
            <a:endParaRPr lang="en-US" sz="40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4000" dirty="0" err="1" smtClean="0">
                <a:solidFill>
                  <a:srgbClr val="FF0000"/>
                </a:solidFill>
              </a:rPr>
              <a:t>numeri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</a:rPr>
              <a:t>per </a:t>
            </a:r>
            <a:r>
              <a:rPr lang="en-US" sz="4000" dirty="0" err="1">
                <a:solidFill>
                  <a:srgbClr val="FF0000"/>
                </a:solidFill>
              </a:rPr>
              <a:t>misurare</a:t>
            </a:r>
            <a:endParaRPr lang="it-IT" sz="4000" dirty="0">
              <a:solidFill>
                <a:srgbClr val="FF0000"/>
              </a:solidFill>
            </a:endParaRPr>
          </a:p>
        </p:txBody>
      </p:sp>
      <p:pic>
        <p:nvPicPr>
          <p:cNvPr id="4" name="Immagine 3" descr="LOGO GIARDIN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642918"/>
            <a:ext cx="121444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go lauree scientifich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500042"/>
            <a:ext cx="107157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3000364" y="1294613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/>
              <a:t>Società Italiana di Storia delle Matematiche </a:t>
            </a:r>
            <a:endParaRPr lang="it-IT" sz="1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285852" y="2214554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Numerazione</a:t>
            </a:r>
            <a:r>
              <a:rPr lang="en-US" sz="3600" dirty="0"/>
              <a:t> e </a:t>
            </a:r>
            <a:r>
              <a:rPr lang="en-US" sz="3600" dirty="0" err="1"/>
              <a:t>metodi</a:t>
            </a:r>
            <a:r>
              <a:rPr lang="en-US" sz="3600" dirty="0"/>
              <a:t> </a:t>
            </a:r>
            <a:r>
              <a:rPr lang="en-US" sz="3600" dirty="0" err="1"/>
              <a:t>di</a:t>
            </a:r>
            <a:r>
              <a:rPr lang="en-US" sz="3600" dirty="0"/>
              <a:t> </a:t>
            </a:r>
            <a:r>
              <a:rPr lang="en-US" sz="3600" dirty="0" err="1"/>
              <a:t>calcolo</a:t>
            </a:r>
            <a:r>
              <a:rPr lang="en-US" sz="3600" dirty="0"/>
              <a:t> </a:t>
            </a:r>
            <a:r>
              <a:rPr lang="en-US" sz="3600" dirty="0" err="1"/>
              <a:t>dall'Antichità</a:t>
            </a:r>
            <a:r>
              <a:rPr lang="en-US" sz="3600" dirty="0"/>
              <a:t> al </a:t>
            </a:r>
            <a:r>
              <a:rPr lang="en-US" sz="3600" dirty="0" err="1"/>
              <a:t>Medioevo</a:t>
            </a:r>
            <a:r>
              <a:rPr lang="en-US" sz="3600" dirty="0"/>
              <a:t>.</a:t>
            </a:r>
            <a:endParaRPr lang="it-IT" sz="3600" dirty="0"/>
          </a:p>
        </p:txBody>
      </p:sp>
      <p:pic>
        <p:nvPicPr>
          <p:cNvPr id="9" name="Picture 8" descr="pain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500438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ttangolo 53"/>
          <p:cNvSpPr/>
          <p:nvPr/>
        </p:nvSpPr>
        <p:spPr>
          <a:xfrm>
            <a:off x="7143768" y="5929331"/>
            <a:ext cx="1285884" cy="35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/>
          <p:cNvSpPr/>
          <p:nvPr/>
        </p:nvSpPr>
        <p:spPr>
          <a:xfrm>
            <a:off x="7072330" y="4214818"/>
            <a:ext cx="1285884" cy="35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7097222" y="3017624"/>
            <a:ext cx="1285884" cy="3830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1795434" y="2684483"/>
            <a:ext cx="288925" cy="314325"/>
          </a:xfrm>
          <a:prstGeom prst="roundRect">
            <a:avLst>
              <a:gd name="adj" fmla="val 528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ts val="2463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GB">
                <a:solidFill>
                  <a:srgbClr val="000000"/>
                </a:solidFill>
              </a:rPr>
              <a:t>      </a:t>
            </a:r>
          </a:p>
        </p:txBody>
      </p:sp>
      <p:sp>
        <p:nvSpPr>
          <p:cNvPr id="3" name="AutoShape 22"/>
          <p:cNvSpPr>
            <a:spLocks noChangeArrowheads="1"/>
          </p:cNvSpPr>
          <p:nvPr/>
        </p:nvSpPr>
        <p:spPr bwMode="auto">
          <a:xfrm>
            <a:off x="5200668" y="5784853"/>
            <a:ext cx="755650" cy="319087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" name="AutoShape 23"/>
          <p:cNvSpPr>
            <a:spLocks noChangeArrowheads="1"/>
          </p:cNvSpPr>
          <p:nvPr/>
        </p:nvSpPr>
        <p:spPr bwMode="auto">
          <a:xfrm>
            <a:off x="1723997" y="4094183"/>
            <a:ext cx="341312" cy="314325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>
              <a:lnSpc>
                <a:spcPts val="2463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pic>
        <p:nvPicPr>
          <p:cNvPr id="5" name="Picture 26" descr="co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372" y="2468583"/>
            <a:ext cx="403225" cy="576263"/>
          </a:xfrm>
          <a:prstGeom prst="rect">
            <a:avLst/>
          </a:prstGeom>
          <a:noFill/>
        </p:spPr>
      </p:pic>
      <p:pic>
        <p:nvPicPr>
          <p:cNvPr id="6" name="Picture 27" descr="sfe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934" y="3949721"/>
            <a:ext cx="538163" cy="576262"/>
          </a:xfrm>
          <a:prstGeom prst="rect">
            <a:avLst/>
          </a:prstGeom>
          <a:noFill/>
        </p:spPr>
      </p:pic>
      <p:pic>
        <p:nvPicPr>
          <p:cNvPr id="7" name="Picture 30" descr="co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173683"/>
            <a:ext cx="879475" cy="1255713"/>
          </a:xfrm>
          <a:prstGeom prst="rect">
            <a:avLst/>
          </a:prstGeom>
          <a:noFill/>
        </p:spPr>
      </p:pic>
      <p:sp>
        <p:nvSpPr>
          <p:cNvPr id="8" name="AutoShape 31"/>
          <p:cNvSpPr>
            <a:spLocks noChangeArrowheads="1"/>
          </p:cNvSpPr>
          <p:nvPr/>
        </p:nvSpPr>
        <p:spPr bwMode="auto">
          <a:xfrm>
            <a:off x="1723997" y="5749946"/>
            <a:ext cx="431800" cy="314325"/>
          </a:xfrm>
          <a:prstGeom prst="roundRect">
            <a:avLst>
              <a:gd name="adj" fmla="val 528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ts val="2463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60</a:t>
            </a:r>
            <a:r>
              <a:rPr lang="en-GB">
                <a:solidFill>
                  <a:srgbClr val="000000"/>
                </a:solidFill>
              </a:rPr>
              <a:t>      </a:t>
            </a:r>
          </a:p>
        </p:txBody>
      </p:sp>
      <p:pic>
        <p:nvPicPr>
          <p:cNvPr id="9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071678"/>
            <a:ext cx="8112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AutoShape 33"/>
          <p:cNvSpPr>
            <a:spLocks noChangeArrowheads="1"/>
          </p:cNvSpPr>
          <p:nvPr/>
        </p:nvSpPr>
        <p:spPr bwMode="auto">
          <a:xfrm>
            <a:off x="6215074" y="2643182"/>
            <a:ext cx="647700" cy="314325"/>
          </a:xfrm>
          <a:prstGeom prst="roundRect">
            <a:avLst>
              <a:gd name="adj" fmla="val 528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ts val="2463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Arial" charset="0"/>
              </a:rPr>
              <a:t>600</a:t>
            </a:r>
            <a:r>
              <a:rPr lang="en-GB" dirty="0">
                <a:solidFill>
                  <a:srgbClr val="000000"/>
                </a:solidFill>
              </a:rPr>
              <a:t>      </a:t>
            </a:r>
          </a:p>
        </p:txBody>
      </p:sp>
      <p:pic>
        <p:nvPicPr>
          <p:cNvPr id="11" name="Picture 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786190"/>
            <a:ext cx="865188" cy="808037"/>
          </a:xfrm>
          <a:prstGeom prst="rect">
            <a:avLst/>
          </a:prstGeom>
          <a:noFill/>
        </p:spPr>
      </p:pic>
      <p:pic>
        <p:nvPicPr>
          <p:cNvPr id="12" name="Picture 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5429264"/>
            <a:ext cx="828675" cy="809625"/>
          </a:xfrm>
          <a:prstGeom prst="rect">
            <a:avLst/>
          </a:prstGeom>
          <a:noFill/>
        </p:spPr>
      </p:pic>
      <p:sp>
        <p:nvSpPr>
          <p:cNvPr id="13" name="AutoShape 38"/>
          <p:cNvSpPr>
            <a:spLocks noChangeArrowheads="1"/>
          </p:cNvSpPr>
          <p:nvPr/>
        </p:nvSpPr>
        <p:spPr bwMode="auto">
          <a:xfrm>
            <a:off x="6286512" y="4071942"/>
            <a:ext cx="1079500" cy="314325"/>
          </a:xfrm>
          <a:prstGeom prst="roundRect">
            <a:avLst>
              <a:gd name="adj" fmla="val 528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ts val="2463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Arial" charset="0"/>
              </a:rPr>
              <a:t>3600</a:t>
            </a:r>
            <a:r>
              <a:rPr lang="en-GB" dirty="0">
                <a:solidFill>
                  <a:srgbClr val="000000"/>
                </a:solidFill>
              </a:rPr>
              <a:t>      </a:t>
            </a:r>
          </a:p>
        </p:txBody>
      </p:sp>
      <p:sp>
        <p:nvSpPr>
          <p:cNvPr id="14" name="AutoShape 39"/>
          <p:cNvSpPr>
            <a:spLocks noChangeArrowheads="1"/>
          </p:cNvSpPr>
          <p:nvPr/>
        </p:nvSpPr>
        <p:spPr bwMode="auto">
          <a:xfrm>
            <a:off x="6286512" y="5643578"/>
            <a:ext cx="1081087" cy="314325"/>
          </a:xfrm>
          <a:prstGeom prst="roundRect">
            <a:avLst>
              <a:gd name="adj" fmla="val 528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ts val="2463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Arial" charset="0"/>
              </a:rPr>
              <a:t>36000</a:t>
            </a:r>
            <a:r>
              <a:rPr lang="en-GB" dirty="0">
                <a:solidFill>
                  <a:srgbClr val="000000"/>
                </a:solidFill>
              </a:rPr>
              <a:t>      </a:t>
            </a:r>
          </a:p>
        </p:txBody>
      </p:sp>
      <p:pic>
        <p:nvPicPr>
          <p:cNvPr id="15" name="Picture 8" descr="pain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2500298" y="42860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2. Rappresentare</a:t>
            </a:r>
            <a:endParaRPr lang="it-IT" sz="4000" dirty="0">
              <a:latin typeface="Berlin Sans FB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2500013" y="2846440"/>
            <a:ext cx="1285884" cy="35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/>
          <p:cNvSpPr/>
          <p:nvPr/>
        </p:nvSpPr>
        <p:spPr>
          <a:xfrm>
            <a:off x="2471705" y="5832014"/>
            <a:ext cx="1285884" cy="3830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/>
          <p:cNvSpPr/>
          <p:nvPr/>
        </p:nvSpPr>
        <p:spPr>
          <a:xfrm>
            <a:off x="2506209" y="4214818"/>
            <a:ext cx="1285884" cy="35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/>
          <p:cNvSpPr/>
          <p:nvPr/>
        </p:nvSpPr>
        <p:spPr>
          <a:xfrm rot="18691900">
            <a:off x="2951101" y="2170310"/>
            <a:ext cx="1376078" cy="12109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 rot="16200000">
            <a:off x="2567217" y="3736238"/>
            <a:ext cx="1090326" cy="12109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46"/>
          <p:cNvSpPr/>
          <p:nvPr/>
        </p:nvSpPr>
        <p:spPr>
          <a:xfrm rot="16200000">
            <a:off x="7070187" y="3549378"/>
            <a:ext cx="1376078" cy="278067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ttangolo 47"/>
          <p:cNvSpPr/>
          <p:nvPr/>
        </p:nvSpPr>
        <p:spPr>
          <a:xfrm rot="16200000">
            <a:off x="7232178" y="5312548"/>
            <a:ext cx="1187642" cy="278067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800000">
            <a:off x="2506209" y="2843768"/>
            <a:ext cx="128588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0800000">
            <a:off x="2500013" y="5857892"/>
            <a:ext cx="128588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0800000">
            <a:off x="7094792" y="3000372"/>
            <a:ext cx="12858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Ovale 50"/>
          <p:cNvSpPr/>
          <p:nvPr/>
        </p:nvSpPr>
        <p:spPr>
          <a:xfrm>
            <a:off x="3088769" y="4357693"/>
            <a:ext cx="71438" cy="7143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Ovale 52"/>
          <p:cNvSpPr/>
          <p:nvPr/>
        </p:nvSpPr>
        <p:spPr>
          <a:xfrm>
            <a:off x="7637638" y="4288686"/>
            <a:ext cx="214314" cy="21431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7" name="Gruppo 56"/>
          <p:cNvGrpSpPr/>
          <p:nvPr/>
        </p:nvGrpSpPr>
        <p:grpSpPr>
          <a:xfrm>
            <a:off x="7709076" y="6003199"/>
            <a:ext cx="214314" cy="214314"/>
            <a:chOff x="7780514" y="6146074"/>
            <a:chExt cx="214314" cy="214314"/>
          </a:xfrm>
        </p:grpSpPr>
        <p:sp>
          <p:nvSpPr>
            <p:cNvPr id="55" name="Ovale 54"/>
            <p:cNvSpPr/>
            <p:nvPr/>
          </p:nvSpPr>
          <p:spPr>
            <a:xfrm>
              <a:off x="7780514" y="6146074"/>
              <a:ext cx="214314" cy="21431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Ovale 55"/>
            <p:cNvSpPr/>
            <p:nvPr/>
          </p:nvSpPr>
          <p:spPr>
            <a:xfrm>
              <a:off x="7858148" y="6215082"/>
              <a:ext cx="71438" cy="7143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3" name="Rettangolo 42"/>
          <p:cNvSpPr/>
          <p:nvPr/>
        </p:nvSpPr>
        <p:spPr>
          <a:xfrm rot="18691900">
            <a:off x="2913012" y="5068526"/>
            <a:ext cx="1376078" cy="278067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ttangolo 49"/>
          <p:cNvSpPr/>
          <p:nvPr/>
        </p:nvSpPr>
        <p:spPr>
          <a:xfrm rot="18691900">
            <a:off x="7467092" y="2254136"/>
            <a:ext cx="1376078" cy="278067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/>
          <p:cNvSpPr/>
          <p:nvPr/>
        </p:nvSpPr>
        <p:spPr>
          <a:xfrm rot="16200000">
            <a:off x="7133339" y="5270940"/>
            <a:ext cx="1376078" cy="12109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/>
          <p:cNvSpPr/>
          <p:nvPr/>
        </p:nvSpPr>
        <p:spPr>
          <a:xfrm rot="16200000">
            <a:off x="7038803" y="2341982"/>
            <a:ext cx="1376078" cy="12109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1.85185E-6 L 0 0.0219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2106 " pathEditMode="relative" ptsTypes="AA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2106 " pathEditMode="relative" ptsTypes="AA">
                                      <p:cBhvr>
                                        <p:cTn id="8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/>
      <p:bldP spid="13" grpId="0"/>
      <p:bldP spid="14" grpId="0"/>
      <p:bldP spid="26" grpId="0" animBg="1"/>
      <p:bldP spid="40" grpId="0" animBg="1"/>
      <p:bldP spid="40" grpId="1" animBg="1"/>
      <p:bldP spid="40" grpId="2" animBg="1"/>
      <p:bldP spid="41" grpId="1" animBg="1"/>
      <p:bldP spid="41" grpId="2" animBg="1"/>
      <p:bldP spid="47" grpId="0" animBg="1"/>
      <p:bldP spid="47" grpId="1" animBg="1"/>
      <p:bldP spid="48" grpId="0" animBg="1"/>
      <p:bldP spid="48" grpId="1" animBg="1"/>
      <p:bldP spid="51" grpId="0" animBg="1"/>
      <p:bldP spid="53" grpId="0" animBg="1"/>
      <p:bldP spid="43" grpId="0" animBg="1"/>
      <p:bldP spid="43" grpId="1" animBg="1"/>
      <p:bldP spid="43" grpId="2" animBg="1"/>
      <p:bldP spid="50" grpId="0" animBg="1"/>
      <p:bldP spid="50" grpId="1" animBg="1"/>
      <p:bldP spid="50" grpId="2" animBg="1"/>
      <p:bldP spid="46" grpId="0" animBg="1"/>
      <p:bldP spid="46" grpId="1" animBg="1"/>
      <p:bldP spid="45" grpId="0" animBg="1"/>
      <p:bldP spid="4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2500298" y="42860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2. Rappresentare</a:t>
            </a:r>
            <a:endParaRPr lang="it-IT" sz="4000" dirty="0">
              <a:latin typeface="Berlin Sans FB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214686"/>
            <a:ext cx="739775" cy="100806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928802"/>
            <a:ext cx="485775" cy="1150937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572008"/>
            <a:ext cx="930275" cy="936625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6310" y="5561662"/>
            <a:ext cx="647700" cy="1101725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40253" y="2195513"/>
            <a:ext cx="446088" cy="1119187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79891" y="3851275"/>
            <a:ext cx="1368425" cy="665163"/>
          </a:xfrm>
          <a:prstGeom prst="rect">
            <a:avLst/>
          </a:prstGeom>
          <a:noFill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95791" y="5148263"/>
            <a:ext cx="904875" cy="1017587"/>
          </a:xfrm>
          <a:prstGeom prst="rect">
            <a:avLst/>
          </a:prstGeom>
          <a:noFill/>
        </p:spPr>
      </p:pic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2584426" y="1928802"/>
            <a:ext cx="86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4400">
                <a:solidFill>
                  <a:schemeClr val="tx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2511400" y="3214686"/>
            <a:ext cx="1081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4400">
                <a:solidFill>
                  <a:schemeClr val="tx1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2297087" y="4572008"/>
            <a:ext cx="129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4400">
                <a:solidFill>
                  <a:schemeClr val="tx1"/>
                </a:solidFill>
                <a:latin typeface="Arial" pitchFamily="34" charset="0"/>
              </a:rPr>
              <a:t>100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2271710" y="5706124"/>
            <a:ext cx="18716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4400">
                <a:solidFill>
                  <a:schemeClr val="tx1"/>
                </a:solidFill>
                <a:latin typeface="Arial" pitchFamily="34" charset="0"/>
              </a:rPr>
              <a:t>1000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5892778" y="2266950"/>
            <a:ext cx="2160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4400">
                <a:solidFill>
                  <a:schemeClr val="tx1"/>
                </a:solidFill>
                <a:latin typeface="Arial" pitchFamily="34" charset="0"/>
              </a:rPr>
              <a:t>10.000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5892778" y="3708400"/>
            <a:ext cx="2376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4400">
                <a:solidFill>
                  <a:schemeClr val="tx1"/>
                </a:solidFill>
                <a:latin typeface="Arial" pitchFamily="34" charset="0"/>
              </a:rPr>
              <a:t>100.000</a:t>
            </a: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5821341" y="5292725"/>
            <a:ext cx="2735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4400">
                <a:solidFill>
                  <a:schemeClr val="tx1"/>
                </a:solidFill>
                <a:latin typeface="Arial" pitchFamily="34" charset="0"/>
              </a:rPr>
              <a:t>1.000.000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143380"/>
            <a:ext cx="4679950" cy="1928813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000240"/>
            <a:ext cx="2749550" cy="1384300"/>
          </a:xfrm>
          <a:prstGeom prst="rect">
            <a:avLst/>
          </a:prstGeom>
          <a:noFill/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857225" y="2105015"/>
            <a:ext cx="1714512" cy="449263"/>
          </a:xfrm>
          <a:prstGeom prst="roundRect">
            <a:avLst>
              <a:gd name="adj" fmla="val 352"/>
            </a:avLst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928662" y="4699644"/>
            <a:ext cx="720725" cy="476250"/>
          </a:xfrm>
          <a:prstGeom prst="roundRect">
            <a:avLst>
              <a:gd name="adj" fmla="val 477"/>
            </a:avLst>
          </a:prstGeom>
          <a:noFill/>
          <a:ln w="360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479342" y="4673926"/>
            <a:ext cx="1152525" cy="433387"/>
          </a:xfrm>
          <a:prstGeom prst="roundRect">
            <a:avLst>
              <a:gd name="adj" fmla="val 477"/>
            </a:avLst>
          </a:prstGeom>
          <a:noFill/>
          <a:ln w="360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5256213" y="4124336"/>
            <a:ext cx="1316037" cy="876300"/>
            <a:chOff x="3578" y="2747"/>
            <a:chExt cx="829" cy="552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8" y="2752"/>
              <a:ext cx="279" cy="276"/>
            </a:xfrm>
            <a:prstGeom prst="rect">
              <a:avLst/>
            </a:prstGeom>
            <a:noFill/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89" y="2747"/>
              <a:ext cx="299" cy="553"/>
            </a:xfrm>
            <a:prstGeom prst="rect">
              <a:avLst/>
            </a:prstGeom>
            <a:noFill/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37" y="2761"/>
              <a:ext cx="171" cy="466"/>
            </a:xfrm>
            <a:prstGeom prst="rect">
              <a:avLst/>
            </a:prstGeom>
            <a:noFill/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38" y="3015"/>
              <a:ext cx="196" cy="262"/>
            </a:xfrm>
            <a:prstGeom prst="rect">
              <a:avLst/>
            </a:prstGeom>
            <a:noFill/>
          </p:spPr>
        </p:pic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5072066" y="5286388"/>
            <a:ext cx="2260600" cy="763587"/>
            <a:chOff x="3696" y="3744"/>
            <a:chExt cx="1424" cy="481"/>
          </a:xfrm>
        </p:grpSpPr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3696" y="3744"/>
              <a:ext cx="238" cy="482"/>
              <a:chOff x="3696" y="3744"/>
              <a:chExt cx="238" cy="482"/>
            </a:xfrm>
          </p:grpSpPr>
          <p:pic>
            <p:nvPicPr>
              <p:cNvPr id="18" name="Picture 1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696" y="3744"/>
                <a:ext cx="238" cy="224"/>
              </a:xfrm>
              <a:prstGeom prst="rect">
                <a:avLst/>
              </a:prstGeom>
              <a:noFill/>
            </p:spPr>
          </p:pic>
          <p:pic>
            <p:nvPicPr>
              <p:cNvPr id="19" name="Picture 15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696" y="4003"/>
                <a:ext cx="238" cy="223"/>
              </a:xfrm>
              <a:prstGeom prst="rect">
                <a:avLst/>
              </a:prstGeom>
              <a:noFill/>
            </p:spPr>
          </p:pic>
        </p:grpSp>
        <p:pic>
          <p:nvPicPr>
            <p:cNvPr id="14" name="Picture 1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57" y="3744"/>
              <a:ext cx="267" cy="471"/>
            </a:xfrm>
            <a:prstGeom prst="rect">
              <a:avLst/>
            </a:prstGeom>
            <a:noFill/>
          </p:spPr>
        </p:pic>
        <p:pic>
          <p:nvPicPr>
            <p:cNvPr id="15" name="Picture 1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72" y="3795"/>
              <a:ext cx="153" cy="397"/>
            </a:xfrm>
            <a:prstGeom prst="rect">
              <a:avLst/>
            </a:prstGeom>
            <a:noFill/>
          </p:spPr>
        </p:pic>
        <p:pic>
          <p:nvPicPr>
            <p:cNvPr id="16" name="Picture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17" y="3789"/>
              <a:ext cx="153" cy="396"/>
            </a:xfrm>
            <a:prstGeom prst="rect">
              <a:avLst/>
            </a:prstGeom>
            <a:noFill/>
          </p:spPr>
        </p:pic>
        <p:pic>
          <p:nvPicPr>
            <p:cNvPr id="17" name="Picture 1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630" y="3875"/>
              <a:ext cx="491" cy="238"/>
            </a:xfrm>
            <a:prstGeom prst="rect">
              <a:avLst/>
            </a:prstGeom>
            <a:noFill/>
          </p:spPr>
        </p:pic>
      </p:grpSp>
      <p:grpSp>
        <p:nvGrpSpPr>
          <p:cNvPr id="20" name="Group 33"/>
          <p:cNvGrpSpPr>
            <a:grpSpLocks/>
          </p:cNvGrpSpPr>
          <p:nvPr/>
        </p:nvGrpSpPr>
        <p:grpSpPr bwMode="auto">
          <a:xfrm>
            <a:off x="4572000" y="2357430"/>
            <a:ext cx="2149475" cy="422275"/>
            <a:chOff x="3674" y="1652"/>
            <a:chExt cx="1354" cy="266"/>
          </a:xfrm>
        </p:grpSpPr>
        <p:pic>
          <p:nvPicPr>
            <p:cNvPr id="21" name="Picture 2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26" y="1652"/>
              <a:ext cx="196" cy="262"/>
            </a:xfrm>
            <a:prstGeom prst="rect">
              <a:avLst/>
            </a:prstGeom>
            <a:noFill/>
          </p:spPr>
        </p:pic>
        <p:pic>
          <p:nvPicPr>
            <p:cNvPr id="22" name="Picture 2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21" y="1655"/>
              <a:ext cx="196" cy="262"/>
            </a:xfrm>
            <a:prstGeom prst="rect">
              <a:avLst/>
            </a:prstGeom>
            <a:noFill/>
          </p:spPr>
        </p:pic>
        <p:pic>
          <p:nvPicPr>
            <p:cNvPr id="23" name="Picture 2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37" y="1656"/>
              <a:ext cx="196" cy="262"/>
            </a:xfrm>
            <a:prstGeom prst="rect">
              <a:avLst/>
            </a:prstGeom>
            <a:noFill/>
          </p:spPr>
        </p:pic>
        <p:pic>
          <p:nvPicPr>
            <p:cNvPr id="24" name="Picture 2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32" y="1652"/>
              <a:ext cx="196" cy="262"/>
            </a:xfrm>
            <a:prstGeom prst="rect">
              <a:avLst/>
            </a:prstGeom>
            <a:noFill/>
          </p:spPr>
        </p:pic>
        <p:pic>
          <p:nvPicPr>
            <p:cNvPr id="25" name="Picture 2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674" y="1661"/>
              <a:ext cx="98" cy="250"/>
            </a:xfrm>
            <a:prstGeom prst="rect">
              <a:avLst/>
            </a:prstGeom>
            <a:noFill/>
          </p:spPr>
        </p:pic>
        <p:pic>
          <p:nvPicPr>
            <p:cNvPr id="26" name="Picture 2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762" y="1661"/>
              <a:ext cx="98" cy="250"/>
            </a:xfrm>
            <a:prstGeom prst="rect">
              <a:avLst/>
            </a:prstGeom>
            <a:noFill/>
          </p:spPr>
        </p:pic>
        <p:pic>
          <p:nvPicPr>
            <p:cNvPr id="27" name="Picture 2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48" y="1661"/>
              <a:ext cx="98" cy="250"/>
            </a:xfrm>
            <a:prstGeom prst="rect">
              <a:avLst/>
            </a:prstGeom>
            <a:noFill/>
          </p:spPr>
        </p:pic>
        <p:pic>
          <p:nvPicPr>
            <p:cNvPr id="28" name="Picture 2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957" y="1655"/>
              <a:ext cx="98" cy="250"/>
            </a:xfrm>
            <a:prstGeom prst="rect">
              <a:avLst/>
            </a:prstGeom>
            <a:noFill/>
          </p:spPr>
        </p:pic>
        <p:pic>
          <p:nvPicPr>
            <p:cNvPr id="29" name="Picture 2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038" y="1661"/>
              <a:ext cx="98" cy="250"/>
            </a:xfrm>
            <a:prstGeom prst="rect">
              <a:avLst/>
            </a:prstGeom>
            <a:noFill/>
          </p:spPr>
        </p:pic>
        <p:pic>
          <p:nvPicPr>
            <p:cNvPr id="30" name="Picture 3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126" y="1668"/>
              <a:ext cx="98" cy="250"/>
            </a:xfrm>
            <a:prstGeom prst="rect">
              <a:avLst/>
            </a:prstGeom>
            <a:noFill/>
          </p:spPr>
        </p:pic>
      </p:grp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7715272" y="2285992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 dirty="0">
                <a:solidFill>
                  <a:schemeClr val="tx1"/>
                </a:solidFill>
                <a:latin typeface="Arial" pitchFamily="34" charset="0"/>
              </a:rPr>
              <a:t>46</a:t>
            </a: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7429520" y="4195789"/>
            <a:ext cx="1368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 dirty="0">
                <a:solidFill>
                  <a:schemeClr val="tx1"/>
                </a:solidFill>
                <a:latin typeface="Arial" pitchFamily="34" charset="0"/>
              </a:rPr>
              <a:t>11.110</a:t>
            </a:r>
          </a:p>
        </p:txBody>
      </p:sp>
      <p:sp>
        <p:nvSpPr>
          <p:cNvPr id="33" name="Text Box 36"/>
          <p:cNvSpPr txBox="1">
            <a:spLocks noChangeArrowheads="1"/>
          </p:cNvSpPr>
          <p:nvPr/>
        </p:nvSpPr>
        <p:spPr bwMode="auto">
          <a:xfrm>
            <a:off x="7500958" y="5327692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 dirty="0">
                <a:solidFill>
                  <a:schemeClr val="tx1"/>
                </a:solidFill>
                <a:latin typeface="Arial" pitchFamily="34" charset="0"/>
              </a:rPr>
              <a:t>121.200</a:t>
            </a:r>
          </a:p>
        </p:txBody>
      </p:sp>
      <p:pic>
        <p:nvPicPr>
          <p:cNvPr id="34" name="Picture 8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CasellaDiTesto 34"/>
          <p:cNvSpPr txBox="1"/>
          <p:nvPr/>
        </p:nvSpPr>
        <p:spPr>
          <a:xfrm>
            <a:off x="2500298" y="42860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2. Rappresentare</a:t>
            </a:r>
            <a:endParaRPr lang="it-IT" sz="40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e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e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678"/>
            <a:ext cx="6477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 descr="pain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2500298" y="42860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2. Rappresentare</a:t>
            </a:r>
            <a:endParaRPr lang="it-IT" sz="4000" dirty="0">
              <a:latin typeface="Berlin Sans FB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071678"/>
            <a:ext cx="6477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2071678"/>
            <a:ext cx="8001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2071678"/>
            <a:ext cx="7715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2714620"/>
            <a:ext cx="15049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7000892" y="3429000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3567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ationalgeographic.it/images/2013/02/07/111801083-566b11d3-d613-4a7b-8ab8-b71a0e3eaf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3388" y="2857496"/>
            <a:ext cx="4259100" cy="3251114"/>
          </a:xfrm>
          <a:prstGeom prst="rect">
            <a:avLst/>
          </a:prstGeom>
          <a:noFill/>
        </p:spPr>
      </p:pic>
      <p:pic>
        <p:nvPicPr>
          <p:cNvPr id="3" name="Picture 8" descr="pain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2500298" y="42860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2. Rappresentare</a:t>
            </a:r>
            <a:endParaRPr lang="it-IT" sz="4000" dirty="0">
              <a:latin typeface="Berlin Sans FB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 rot="5400000">
            <a:off x="1786712" y="2928140"/>
            <a:ext cx="428628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o 14"/>
          <p:cNvGrpSpPr/>
          <p:nvPr/>
        </p:nvGrpSpPr>
        <p:grpSpPr>
          <a:xfrm>
            <a:off x="1285852" y="3857628"/>
            <a:ext cx="428628" cy="428628"/>
            <a:chOff x="571472" y="3214686"/>
            <a:chExt cx="428628" cy="428628"/>
          </a:xfrm>
        </p:grpSpPr>
        <p:cxnSp>
          <p:nvCxnSpPr>
            <p:cNvPr id="8" name="Connettore 1 7"/>
            <p:cNvCxnSpPr/>
            <p:nvPr/>
          </p:nvCxnSpPr>
          <p:spPr>
            <a:xfrm rot="16200000" flipH="1">
              <a:off x="571472" y="3214686"/>
              <a:ext cx="428628" cy="42862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rot="5400000" flipH="1" flipV="1">
              <a:off x="571472" y="3214686"/>
              <a:ext cx="428628" cy="42862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o 15"/>
          <p:cNvGrpSpPr/>
          <p:nvPr/>
        </p:nvGrpSpPr>
        <p:grpSpPr>
          <a:xfrm>
            <a:off x="1285852" y="5143512"/>
            <a:ext cx="428628" cy="428628"/>
            <a:chOff x="571472" y="4071942"/>
            <a:chExt cx="428628" cy="428628"/>
          </a:xfrm>
        </p:grpSpPr>
        <p:cxnSp>
          <p:nvCxnSpPr>
            <p:cNvPr id="12" name="Connettore 1 11"/>
            <p:cNvCxnSpPr/>
            <p:nvPr/>
          </p:nvCxnSpPr>
          <p:spPr>
            <a:xfrm rot="16200000" flipH="1">
              <a:off x="571472" y="4071942"/>
              <a:ext cx="428628" cy="42862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 flipH="1" flipV="1">
              <a:off x="571472" y="4071942"/>
              <a:ext cx="428628" cy="42862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 rot="5400000">
              <a:off x="572266" y="4285462"/>
              <a:ext cx="428628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po 20"/>
          <p:cNvGrpSpPr/>
          <p:nvPr/>
        </p:nvGrpSpPr>
        <p:grpSpPr>
          <a:xfrm>
            <a:off x="2285984" y="4071942"/>
            <a:ext cx="428628" cy="214314"/>
            <a:chOff x="571472" y="5214950"/>
            <a:chExt cx="428628" cy="214314"/>
          </a:xfrm>
        </p:grpSpPr>
        <p:cxnSp>
          <p:nvCxnSpPr>
            <p:cNvPr id="18" name="Connettore 1 17"/>
            <p:cNvCxnSpPr/>
            <p:nvPr/>
          </p:nvCxnSpPr>
          <p:spPr>
            <a:xfrm rot="5400000" flipH="1" flipV="1">
              <a:off x="571472" y="5214950"/>
              <a:ext cx="214314" cy="2143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16200000" flipH="1">
              <a:off x="785786" y="5214950"/>
              <a:ext cx="214314" cy="2143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o 27"/>
          <p:cNvGrpSpPr/>
          <p:nvPr/>
        </p:nvGrpSpPr>
        <p:grpSpPr>
          <a:xfrm>
            <a:off x="2285984" y="5357826"/>
            <a:ext cx="428628" cy="214314"/>
            <a:chOff x="1643042" y="5357826"/>
            <a:chExt cx="428628" cy="214314"/>
          </a:xfrm>
        </p:grpSpPr>
        <p:grpSp>
          <p:nvGrpSpPr>
            <p:cNvPr id="22" name="Gruppo 21"/>
            <p:cNvGrpSpPr/>
            <p:nvPr/>
          </p:nvGrpSpPr>
          <p:grpSpPr>
            <a:xfrm>
              <a:off x="1643042" y="5357826"/>
              <a:ext cx="428628" cy="214314"/>
              <a:chOff x="571472" y="5214950"/>
              <a:chExt cx="428628" cy="214314"/>
            </a:xfrm>
          </p:grpSpPr>
          <p:cxnSp>
            <p:nvCxnSpPr>
              <p:cNvPr id="23" name="Connettore 1 22"/>
              <p:cNvCxnSpPr/>
              <p:nvPr/>
            </p:nvCxnSpPr>
            <p:spPr>
              <a:xfrm rot="5400000" flipH="1" flipV="1">
                <a:off x="571472" y="5214950"/>
                <a:ext cx="214314" cy="21431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ttore 1 23"/>
              <p:cNvCxnSpPr/>
              <p:nvPr/>
            </p:nvCxnSpPr>
            <p:spPr>
              <a:xfrm rot="16200000" flipH="1">
                <a:off x="785786" y="5214950"/>
                <a:ext cx="214314" cy="21431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Connettore 1 24"/>
            <p:cNvCxnSpPr/>
            <p:nvPr/>
          </p:nvCxnSpPr>
          <p:spPr>
            <a:xfrm rot="5400000">
              <a:off x="1750993" y="5464189"/>
              <a:ext cx="214314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2500298" y="42860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2. Rappresentare</a:t>
            </a:r>
            <a:endParaRPr lang="it-IT" sz="4000" dirty="0">
              <a:latin typeface="Berlin Sans FB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 rot="5400000">
            <a:off x="500828" y="2142322"/>
            <a:ext cx="428628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14"/>
          <p:cNvGrpSpPr/>
          <p:nvPr/>
        </p:nvGrpSpPr>
        <p:grpSpPr>
          <a:xfrm>
            <a:off x="2071670" y="1928802"/>
            <a:ext cx="428628" cy="428628"/>
            <a:chOff x="571472" y="3214686"/>
            <a:chExt cx="428628" cy="428628"/>
          </a:xfrm>
        </p:grpSpPr>
        <p:cxnSp>
          <p:nvCxnSpPr>
            <p:cNvPr id="8" name="Connettore 1 7"/>
            <p:cNvCxnSpPr/>
            <p:nvPr/>
          </p:nvCxnSpPr>
          <p:spPr>
            <a:xfrm rot="16200000" flipH="1">
              <a:off x="571472" y="3214686"/>
              <a:ext cx="428628" cy="42862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rot="5400000" flipH="1" flipV="1">
              <a:off x="571472" y="3214686"/>
              <a:ext cx="428628" cy="42862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o 15"/>
          <p:cNvGrpSpPr/>
          <p:nvPr/>
        </p:nvGrpSpPr>
        <p:grpSpPr>
          <a:xfrm>
            <a:off x="3714744" y="1928802"/>
            <a:ext cx="428628" cy="428628"/>
            <a:chOff x="571472" y="4071942"/>
            <a:chExt cx="428628" cy="428628"/>
          </a:xfrm>
        </p:grpSpPr>
        <p:cxnSp>
          <p:nvCxnSpPr>
            <p:cNvPr id="12" name="Connettore 1 11"/>
            <p:cNvCxnSpPr/>
            <p:nvPr/>
          </p:nvCxnSpPr>
          <p:spPr>
            <a:xfrm rot="16200000" flipH="1">
              <a:off x="571472" y="4071942"/>
              <a:ext cx="428628" cy="42862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 flipH="1" flipV="1">
              <a:off x="571472" y="4071942"/>
              <a:ext cx="428628" cy="42862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 rot="5400000">
              <a:off x="572266" y="4285462"/>
              <a:ext cx="428628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o 20"/>
          <p:cNvGrpSpPr/>
          <p:nvPr/>
        </p:nvGrpSpPr>
        <p:grpSpPr>
          <a:xfrm rot="10800000">
            <a:off x="1214414" y="2071678"/>
            <a:ext cx="428628" cy="214314"/>
            <a:chOff x="571472" y="5214950"/>
            <a:chExt cx="428628" cy="214314"/>
          </a:xfrm>
        </p:grpSpPr>
        <p:cxnSp>
          <p:nvCxnSpPr>
            <p:cNvPr id="18" name="Connettore 1 17"/>
            <p:cNvCxnSpPr/>
            <p:nvPr/>
          </p:nvCxnSpPr>
          <p:spPr>
            <a:xfrm rot="5400000" flipH="1" flipV="1">
              <a:off x="571472" y="5214950"/>
              <a:ext cx="214314" cy="2143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16200000" flipH="1">
              <a:off x="785786" y="5214950"/>
              <a:ext cx="214314" cy="2143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o 27"/>
          <p:cNvGrpSpPr/>
          <p:nvPr/>
        </p:nvGrpSpPr>
        <p:grpSpPr>
          <a:xfrm rot="10800000">
            <a:off x="2928926" y="2143116"/>
            <a:ext cx="428628" cy="214314"/>
            <a:chOff x="1643042" y="5357826"/>
            <a:chExt cx="428628" cy="214314"/>
          </a:xfrm>
        </p:grpSpPr>
        <p:grpSp>
          <p:nvGrpSpPr>
            <p:cNvPr id="11" name="Gruppo 21"/>
            <p:cNvGrpSpPr/>
            <p:nvPr/>
          </p:nvGrpSpPr>
          <p:grpSpPr>
            <a:xfrm>
              <a:off x="1643042" y="5357826"/>
              <a:ext cx="428628" cy="214314"/>
              <a:chOff x="571472" y="5214950"/>
              <a:chExt cx="428628" cy="214314"/>
            </a:xfrm>
          </p:grpSpPr>
          <p:cxnSp>
            <p:nvCxnSpPr>
              <p:cNvPr id="23" name="Connettore 1 22"/>
              <p:cNvCxnSpPr/>
              <p:nvPr/>
            </p:nvCxnSpPr>
            <p:spPr>
              <a:xfrm rot="5400000" flipH="1" flipV="1">
                <a:off x="571472" y="5214950"/>
                <a:ext cx="214314" cy="21431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ttore 1 23"/>
              <p:cNvCxnSpPr/>
              <p:nvPr/>
            </p:nvCxnSpPr>
            <p:spPr>
              <a:xfrm rot="16200000" flipH="1">
                <a:off x="785786" y="5214950"/>
                <a:ext cx="214314" cy="21431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Connettore 1 24"/>
            <p:cNvCxnSpPr/>
            <p:nvPr/>
          </p:nvCxnSpPr>
          <p:spPr>
            <a:xfrm rot="5400000">
              <a:off x="1750993" y="5464189"/>
              <a:ext cx="214314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674" name="Picture 2" descr="https://upload.wikimedia.org/wikipedia/commons/0/0f/Statue-Augustus_white_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038" y="1857364"/>
            <a:ext cx="3086813" cy="4633904"/>
          </a:xfrm>
          <a:prstGeom prst="rect">
            <a:avLst/>
          </a:prstGeom>
          <a:noFill/>
        </p:spPr>
      </p:pic>
      <p:grpSp>
        <p:nvGrpSpPr>
          <p:cNvPr id="36" name="Gruppo 35"/>
          <p:cNvGrpSpPr/>
          <p:nvPr/>
        </p:nvGrpSpPr>
        <p:grpSpPr>
          <a:xfrm>
            <a:off x="2768400" y="3071810"/>
            <a:ext cx="357190" cy="357984"/>
            <a:chOff x="785786" y="3643314"/>
            <a:chExt cx="357190" cy="357984"/>
          </a:xfrm>
        </p:grpSpPr>
        <p:sp>
          <p:nvSpPr>
            <p:cNvPr id="22" name="Ovale 21"/>
            <p:cNvSpPr/>
            <p:nvPr/>
          </p:nvSpPr>
          <p:spPr>
            <a:xfrm>
              <a:off x="785786" y="3643314"/>
              <a:ext cx="357190" cy="35719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6" name="Connettore 1 25"/>
            <p:cNvCxnSpPr>
              <a:stCxn id="22" idx="0"/>
              <a:endCxn id="22" idx="4"/>
            </p:cNvCxnSpPr>
            <p:nvPr/>
          </p:nvCxnSpPr>
          <p:spPr>
            <a:xfrm rot="16200000" flipH="1">
              <a:off x="785786" y="3821909"/>
              <a:ext cx="357190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o 36"/>
          <p:cNvGrpSpPr/>
          <p:nvPr/>
        </p:nvGrpSpPr>
        <p:grpSpPr>
          <a:xfrm>
            <a:off x="2643174" y="4143380"/>
            <a:ext cx="571504" cy="575707"/>
            <a:chOff x="2602833" y="3786190"/>
            <a:chExt cx="571504" cy="575707"/>
          </a:xfrm>
        </p:grpSpPr>
        <p:sp>
          <p:nvSpPr>
            <p:cNvPr id="31" name="Ovale 30"/>
            <p:cNvSpPr/>
            <p:nvPr/>
          </p:nvSpPr>
          <p:spPr>
            <a:xfrm>
              <a:off x="2714612" y="3883728"/>
              <a:ext cx="357190" cy="35719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2" name="Connettore 1 31"/>
            <p:cNvCxnSpPr/>
            <p:nvPr/>
          </p:nvCxnSpPr>
          <p:spPr>
            <a:xfrm rot="5400000">
              <a:off x="2603627" y="4071148"/>
              <a:ext cx="571504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e 32"/>
            <p:cNvSpPr/>
            <p:nvPr/>
          </p:nvSpPr>
          <p:spPr>
            <a:xfrm>
              <a:off x="2602833" y="3790393"/>
              <a:ext cx="571504" cy="57150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2571736" y="5429264"/>
            <a:ext cx="785818" cy="786612"/>
            <a:chOff x="4545106" y="4228265"/>
            <a:chExt cx="785818" cy="786612"/>
          </a:xfrm>
        </p:grpSpPr>
        <p:sp>
          <p:nvSpPr>
            <p:cNvPr id="39" name="Ovale 38"/>
            <p:cNvSpPr/>
            <p:nvPr/>
          </p:nvSpPr>
          <p:spPr>
            <a:xfrm>
              <a:off x="4759420" y="4442579"/>
              <a:ext cx="357190" cy="35719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0" name="Connettore 1 39"/>
            <p:cNvCxnSpPr>
              <a:stCxn id="42" idx="0"/>
              <a:endCxn id="42" idx="4"/>
            </p:cNvCxnSpPr>
            <p:nvPr/>
          </p:nvCxnSpPr>
          <p:spPr>
            <a:xfrm rot="16200000" flipH="1">
              <a:off x="4545106" y="4621174"/>
              <a:ext cx="785818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e 40"/>
            <p:cNvSpPr/>
            <p:nvPr/>
          </p:nvSpPr>
          <p:spPr>
            <a:xfrm>
              <a:off x="4647641" y="4349244"/>
              <a:ext cx="571504" cy="57150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Ovale 41"/>
            <p:cNvSpPr/>
            <p:nvPr/>
          </p:nvSpPr>
          <p:spPr>
            <a:xfrm>
              <a:off x="4545106" y="4228265"/>
              <a:ext cx="785818" cy="78581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1118" y="2928934"/>
            <a:ext cx="304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57306" y="3929066"/>
            <a:ext cx="4000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5143512"/>
            <a:ext cx="552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2500298" y="42860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2. Rappresentare</a:t>
            </a:r>
            <a:endParaRPr lang="it-IT" sz="4000" dirty="0">
              <a:latin typeface="Berlin Sans FB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 rot="5400000">
            <a:off x="500828" y="2142322"/>
            <a:ext cx="428628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14"/>
          <p:cNvGrpSpPr/>
          <p:nvPr/>
        </p:nvGrpSpPr>
        <p:grpSpPr>
          <a:xfrm>
            <a:off x="2071670" y="1928802"/>
            <a:ext cx="428628" cy="428628"/>
            <a:chOff x="571472" y="3214686"/>
            <a:chExt cx="428628" cy="428628"/>
          </a:xfrm>
        </p:grpSpPr>
        <p:cxnSp>
          <p:nvCxnSpPr>
            <p:cNvPr id="8" name="Connettore 1 7"/>
            <p:cNvCxnSpPr/>
            <p:nvPr/>
          </p:nvCxnSpPr>
          <p:spPr>
            <a:xfrm rot="16200000" flipH="1">
              <a:off x="571472" y="3214686"/>
              <a:ext cx="428628" cy="42862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rot="5400000" flipH="1" flipV="1">
              <a:off x="571472" y="3214686"/>
              <a:ext cx="428628" cy="42862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o 15"/>
          <p:cNvGrpSpPr/>
          <p:nvPr/>
        </p:nvGrpSpPr>
        <p:grpSpPr>
          <a:xfrm>
            <a:off x="3714744" y="1928802"/>
            <a:ext cx="428628" cy="428628"/>
            <a:chOff x="571472" y="4071942"/>
            <a:chExt cx="428628" cy="428628"/>
          </a:xfrm>
        </p:grpSpPr>
        <p:cxnSp>
          <p:nvCxnSpPr>
            <p:cNvPr id="12" name="Connettore 1 11"/>
            <p:cNvCxnSpPr/>
            <p:nvPr/>
          </p:nvCxnSpPr>
          <p:spPr>
            <a:xfrm rot="16200000" flipH="1">
              <a:off x="571472" y="4071942"/>
              <a:ext cx="428628" cy="42862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 flipH="1" flipV="1">
              <a:off x="571472" y="4071942"/>
              <a:ext cx="428628" cy="42862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 rot="5400000">
              <a:off x="572266" y="4285462"/>
              <a:ext cx="428628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o 20"/>
          <p:cNvGrpSpPr/>
          <p:nvPr/>
        </p:nvGrpSpPr>
        <p:grpSpPr>
          <a:xfrm rot="10800000">
            <a:off x="1214414" y="2071678"/>
            <a:ext cx="428628" cy="214314"/>
            <a:chOff x="571472" y="5214950"/>
            <a:chExt cx="428628" cy="214314"/>
          </a:xfrm>
        </p:grpSpPr>
        <p:cxnSp>
          <p:nvCxnSpPr>
            <p:cNvPr id="18" name="Connettore 1 17"/>
            <p:cNvCxnSpPr/>
            <p:nvPr/>
          </p:nvCxnSpPr>
          <p:spPr>
            <a:xfrm rot="5400000" flipH="1" flipV="1">
              <a:off x="571472" y="5214950"/>
              <a:ext cx="214314" cy="2143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16200000" flipH="1">
              <a:off x="785786" y="5214950"/>
              <a:ext cx="214314" cy="2143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o 27"/>
          <p:cNvGrpSpPr/>
          <p:nvPr/>
        </p:nvGrpSpPr>
        <p:grpSpPr>
          <a:xfrm rot="10800000">
            <a:off x="2928926" y="2143116"/>
            <a:ext cx="428628" cy="214314"/>
            <a:chOff x="1643042" y="5357826"/>
            <a:chExt cx="428628" cy="214314"/>
          </a:xfrm>
        </p:grpSpPr>
        <p:grpSp>
          <p:nvGrpSpPr>
            <p:cNvPr id="11" name="Gruppo 21"/>
            <p:cNvGrpSpPr/>
            <p:nvPr/>
          </p:nvGrpSpPr>
          <p:grpSpPr>
            <a:xfrm>
              <a:off x="1643042" y="5357826"/>
              <a:ext cx="428628" cy="214314"/>
              <a:chOff x="571472" y="5214950"/>
              <a:chExt cx="428628" cy="214314"/>
            </a:xfrm>
          </p:grpSpPr>
          <p:cxnSp>
            <p:nvCxnSpPr>
              <p:cNvPr id="23" name="Connettore 1 22"/>
              <p:cNvCxnSpPr/>
              <p:nvPr/>
            </p:nvCxnSpPr>
            <p:spPr>
              <a:xfrm rot="5400000" flipH="1" flipV="1">
                <a:off x="571472" y="5214950"/>
                <a:ext cx="214314" cy="21431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ttore 1 23"/>
              <p:cNvCxnSpPr/>
              <p:nvPr/>
            </p:nvCxnSpPr>
            <p:spPr>
              <a:xfrm rot="16200000" flipH="1">
                <a:off x="785786" y="5214950"/>
                <a:ext cx="214314" cy="21431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Connettore 1 24"/>
            <p:cNvCxnSpPr/>
            <p:nvPr/>
          </p:nvCxnSpPr>
          <p:spPr>
            <a:xfrm rot="5400000">
              <a:off x="1750993" y="5464189"/>
              <a:ext cx="214314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674" name="Picture 2" descr="https://upload.wikimedia.org/wikipedia/commons/0/0f/Statue-Augustus_white_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038" y="1857364"/>
            <a:ext cx="3086813" cy="4633904"/>
          </a:xfrm>
          <a:prstGeom prst="rect">
            <a:avLst/>
          </a:prstGeom>
          <a:noFill/>
        </p:spPr>
      </p:pic>
      <p:grpSp>
        <p:nvGrpSpPr>
          <p:cNvPr id="15" name="Gruppo 35"/>
          <p:cNvGrpSpPr/>
          <p:nvPr/>
        </p:nvGrpSpPr>
        <p:grpSpPr>
          <a:xfrm>
            <a:off x="2768400" y="3071810"/>
            <a:ext cx="357190" cy="357984"/>
            <a:chOff x="785786" y="3643314"/>
            <a:chExt cx="357190" cy="357984"/>
          </a:xfrm>
        </p:grpSpPr>
        <p:sp>
          <p:nvSpPr>
            <p:cNvPr id="22" name="Ovale 21"/>
            <p:cNvSpPr/>
            <p:nvPr/>
          </p:nvSpPr>
          <p:spPr>
            <a:xfrm>
              <a:off x="785786" y="3643314"/>
              <a:ext cx="357190" cy="35719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6" name="Connettore 1 25"/>
            <p:cNvCxnSpPr>
              <a:stCxn id="22" idx="0"/>
              <a:endCxn id="22" idx="4"/>
            </p:cNvCxnSpPr>
            <p:nvPr/>
          </p:nvCxnSpPr>
          <p:spPr>
            <a:xfrm rot="16200000" flipH="1">
              <a:off x="785786" y="3821909"/>
              <a:ext cx="357190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o 36"/>
          <p:cNvGrpSpPr/>
          <p:nvPr/>
        </p:nvGrpSpPr>
        <p:grpSpPr>
          <a:xfrm>
            <a:off x="2643174" y="4143380"/>
            <a:ext cx="571504" cy="575707"/>
            <a:chOff x="2602833" y="3786190"/>
            <a:chExt cx="571504" cy="575707"/>
          </a:xfrm>
        </p:grpSpPr>
        <p:sp>
          <p:nvSpPr>
            <p:cNvPr id="31" name="Ovale 30"/>
            <p:cNvSpPr/>
            <p:nvPr/>
          </p:nvSpPr>
          <p:spPr>
            <a:xfrm>
              <a:off x="2714612" y="3883728"/>
              <a:ext cx="357190" cy="35719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2" name="Connettore 1 31"/>
            <p:cNvCxnSpPr/>
            <p:nvPr/>
          </p:nvCxnSpPr>
          <p:spPr>
            <a:xfrm rot="5400000">
              <a:off x="2603627" y="4071148"/>
              <a:ext cx="571504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e 32"/>
            <p:cNvSpPr/>
            <p:nvPr/>
          </p:nvSpPr>
          <p:spPr>
            <a:xfrm>
              <a:off x="2602833" y="3790393"/>
              <a:ext cx="571504" cy="57150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7" name="Gruppo 47"/>
          <p:cNvGrpSpPr/>
          <p:nvPr/>
        </p:nvGrpSpPr>
        <p:grpSpPr>
          <a:xfrm>
            <a:off x="2571736" y="5375476"/>
            <a:ext cx="785818" cy="786612"/>
            <a:chOff x="4545106" y="4228265"/>
            <a:chExt cx="785818" cy="786612"/>
          </a:xfrm>
        </p:grpSpPr>
        <p:sp>
          <p:nvSpPr>
            <p:cNvPr id="39" name="Ovale 38"/>
            <p:cNvSpPr/>
            <p:nvPr/>
          </p:nvSpPr>
          <p:spPr>
            <a:xfrm>
              <a:off x="4759420" y="4442579"/>
              <a:ext cx="357190" cy="35719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0" name="Connettore 1 39"/>
            <p:cNvCxnSpPr>
              <a:stCxn id="42" idx="0"/>
              <a:endCxn id="42" idx="4"/>
            </p:cNvCxnSpPr>
            <p:nvPr/>
          </p:nvCxnSpPr>
          <p:spPr>
            <a:xfrm rot="16200000" flipH="1">
              <a:off x="4545106" y="4621174"/>
              <a:ext cx="785818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e 40"/>
            <p:cNvSpPr/>
            <p:nvPr/>
          </p:nvSpPr>
          <p:spPr>
            <a:xfrm>
              <a:off x="4647641" y="4349244"/>
              <a:ext cx="571504" cy="57150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Ovale 41"/>
            <p:cNvSpPr/>
            <p:nvPr/>
          </p:nvSpPr>
          <p:spPr>
            <a:xfrm>
              <a:off x="4545106" y="4228265"/>
              <a:ext cx="785818" cy="78581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1118" y="2928934"/>
            <a:ext cx="304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57306" y="3982854"/>
            <a:ext cx="4000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5143512"/>
            <a:ext cx="552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CasellaDiTesto 35"/>
          <p:cNvSpPr txBox="1"/>
          <p:nvPr/>
        </p:nvSpPr>
        <p:spPr>
          <a:xfrm>
            <a:off x="558025" y="1727935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I</a:t>
            </a:r>
            <a:endParaRPr lang="it-IT" sz="4800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2027126" y="1732138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X</a:t>
            </a:r>
            <a:endParaRPr lang="it-IT" sz="48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3683647" y="1727935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C</a:t>
            </a:r>
            <a:endParaRPr lang="it-IT" sz="4800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1156423" y="1727935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V</a:t>
            </a:r>
            <a:endParaRPr lang="it-IT" sz="4800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2986917" y="1754829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L</a:t>
            </a:r>
            <a:endParaRPr lang="it-IT" sz="4800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2629727" y="2857496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M</a:t>
            </a:r>
            <a:endParaRPr lang="it-IT" sz="4800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1374940" y="2812952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D</a:t>
            </a:r>
            <a:endParaRPr lang="it-IT" sz="4800" dirty="0"/>
          </a:p>
        </p:txBody>
      </p:sp>
      <p:grpSp>
        <p:nvGrpSpPr>
          <p:cNvPr id="50" name="Gruppo 49"/>
          <p:cNvGrpSpPr/>
          <p:nvPr/>
        </p:nvGrpSpPr>
        <p:grpSpPr>
          <a:xfrm>
            <a:off x="2687718" y="5367070"/>
            <a:ext cx="642942" cy="830997"/>
            <a:chOff x="4857752" y="3571876"/>
            <a:chExt cx="642942" cy="830997"/>
          </a:xfrm>
        </p:grpSpPr>
        <p:sp>
          <p:nvSpPr>
            <p:cNvPr id="47" name="CasellaDiTesto 46"/>
            <p:cNvSpPr txBox="1"/>
            <p:nvPr/>
          </p:nvSpPr>
          <p:spPr>
            <a:xfrm>
              <a:off x="4857752" y="3571876"/>
              <a:ext cx="642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4800" dirty="0" smtClean="0"/>
                <a:t>C</a:t>
              </a:r>
              <a:endParaRPr lang="it-IT" sz="4800" dirty="0"/>
            </a:p>
          </p:txBody>
        </p:sp>
        <p:cxnSp>
          <p:nvCxnSpPr>
            <p:cNvPr id="49" name="Connettore 1 48"/>
            <p:cNvCxnSpPr/>
            <p:nvPr/>
          </p:nvCxnSpPr>
          <p:spPr>
            <a:xfrm>
              <a:off x="4964490" y="3730814"/>
              <a:ext cx="357190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o 53"/>
          <p:cNvGrpSpPr/>
          <p:nvPr/>
        </p:nvGrpSpPr>
        <p:grpSpPr>
          <a:xfrm>
            <a:off x="1424525" y="5357826"/>
            <a:ext cx="642942" cy="830997"/>
            <a:chOff x="4929190" y="4857760"/>
            <a:chExt cx="642942" cy="830997"/>
          </a:xfrm>
        </p:grpSpPr>
        <p:sp>
          <p:nvSpPr>
            <p:cNvPr id="52" name="CasellaDiTesto 51"/>
            <p:cNvSpPr txBox="1"/>
            <p:nvPr/>
          </p:nvSpPr>
          <p:spPr>
            <a:xfrm>
              <a:off x="4929190" y="4857760"/>
              <a:ext cx="642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4800" dirty="0" smtClean="0"/>
                <a:t>L</a:t>
              </a:r>
              <a:endParaRPr lang="it-IT" sz="4800" dirty="0"/>
            </a:p>
          </p:txBody>
        </p:sp>
        <p:cxnSp>
          <p:nvCxnSpPr>
            <p:cNvPr id="53" name="Connettore 1 52"/>
            <p:cNvCxnSpPr/>
            <p:nvPr/>
          </p:nvCxnSpPr>
          <p:spPr>
            <a:xfrm>
              <a:off x="4929190" y="5016698"/>
              <a:ext cx="357190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uppo 54"/>
          <p:cNvGrpSpPr/>
          <p:nvPr/>
        </p:nvGrpSpPr>
        <p:grpSpPr>
          <a:xfrm>
            <a:off x="1370737" y="4058495"/>
            <a:ext cx="642942" cy="830997"/>
            <a:chOff x="4857752" y="3571876"/>
            <a:chExt cx="642942" cy="830997"/>
          </a:xfrm>
        </p:grpSpPr>
        <p:sp>
          <p:nvSpPr>
            <p:cNvPr id="56" name="CasellaDiTesto 55"/>
            <p:cNvSpPr txBox="1"/>
            <p:nvPr/>
          </p:nvSpPr>
          <p:spPr>
            <a:xfrm>
              <a:off x="4857752" y="3571876"/>
              <a:ext cx="642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4800" dirty="0" smtClean="0"/>
                <a:t>V</a:t>
              </a:r>
              <a:endParaRPr lang="it-IT" sz="4800" dirty="0"/>
            </a:p>
          </p:txBody>
        </p:sp>
        <p:cxnSp>
          <p:nvCxnSpPr>
            <p:cNvPr id="57" name="Connettore 1 56"/>
            <p:cNvCxnSpPr/>
            <p:nvPr/>
          </p:nvCxnSpPr>
          <p:spPr>
            <a:xfrm>
              <a:off x="4964490" y="3730814"/>
              <a:ext cx="357190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o 57"/>
          <p:cNvGrpSpPr/>
          <p:nvPr/>
        </p:nvGrpSpPr>
        <p:grpSpPr>
          <a:xfrm>
            <a:off x="2683515" y="4058495"/>
            <a:ext cx="642942" cy="830997"/>
            <a:chOff x="4857752" y="3571876"/>
            <a:chExt cx="642942" cy="830997"/>
          </a:xfrm>
        </p:grpSpPr>
        <p:sp>
          <p:nvSpPr>
            <p:cNvPr id="59" name="CasellaDiTesto 58"/>
            <p:cNvSpPr txBox="1"/>
            <p:nvPr/>
          </p:nvSpPr>
          <p:spPr>
            <a:xfrm>
              <a:off x="4857752" y="3571876"/>
              <a:ext cx="642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4800" dirty="0" smtClean="0"/>
                <a:t>X</a:t>
              </a:r>
              <a:endParaRPr lang="it-IT" sz="4800" dirty="0"/>
            </a:p>
          </p:txBody>
        </p:sp>
        <p:cxnSp>
          <p:nvCxnSpPr>
            <p:cNvPr id="60" name="Connettore 1 59"/>
            <p:cNvCxnSpPr/>
            <p:nvPr/>
          </p:nvCxnSpPr>
          <p:spPr>
            <a:xfrm>
              <a:off x="4964490" y="3730814"/>
              <a:ext cx="357190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3" grpId="0"/>
      <p:bldP spid="44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iflessioni.it/alchimia/cabala-letter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66014"/>
            <a:ext cx="5572164" cy="2377366"/>
          </a:xfrm>
          <a:prstGeom prst="rect">
            <a:avLst/>
          </a:prstGeom>
          <a:noFill/>
        </p:spPr>
      </p:pic>
      <p:pic>
        <p:nvPicPr>
          <p:cNvPr id="3" name="Picture 8" descr="pain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2500298" y="42860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2. Rappresentare</a:t>
            </a:r>
            <a:endParaRPr lang="it-IT" sz="4000" dirty="0">
              <a:latin typeface="Berlin Sans FB" pitchFamily="34" charset="0"/>
            </a:endParaRPr>
          </a:p>
        </p:txBody>
      </p:sp>
      <p:pic>
        <p:nvPicPr>
          <p:cNvPr id="3076" name="Picture 4" descr="http://www.aecfederazione.it/slideshow/p181_0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286256"/>
            <a:ext cx="3551731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2500298" y="42860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2. Rappresentare</a:t>
            </a:r>
            <a:endParaRPr lang="it-IT" sz="4000" dirty="0">
              <a:latin typeface="Berlin Sans FB" pitchFamily="34" charset="0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785786" y="2357430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/>
              <a:t>I</a:t>
            </a:r>
            <a:endParaRPr lang="it-IT" sz="5400" dirty="0"/>
          </a:p>
        </p:txBody>
      </p:sp>
      <p:sp>
        <p:nvSpPr>
          <p:cNvPr id="61" name="CasellaDiTesto 60"/>
          <p:cNvSpPr txBox="1"/>
          <p:nvPr/>
        </p:nvSpPr>
        <p:spPr>
          <a:xfrm>
            <a:off x="2714612" y="2370877"/>
            <a:ext cx="8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dirty="0" smtClean="0"/>
              <a:t>Δ</a:t>
            </a:r>
            <a:endParaRPr lang="it-IT" sz="54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0208" y="2520437"/>
            <a:ext cx="485776" cy="66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CasellaDiTesto 61"/>
          <p:cNvSpPr txBox="1"/>
          <p:nvPr/>
        </p:nvSpPr>
        <p:spPr>
          <a:xfrm>
            <a:off x="4857752" y="2357430"/>
            <a:ext cx="8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dirty="0" smtClean="0"/>
              <a:t>Η</a:t>
            </a:r>
            <a:endParaRPr lang="it-IT" sz="5400" dirty="0"/>
          </a:p>
        </p:txBody>
      </p:sp>
      <p:sp>
        <p:nvSpPr>
          <p:cNvPr id="63" name="CasellaDiTesto 62"/>
          <p:cNvSpPr txBox="1"/>
          <p:nvPr/>
        </p:nvSpPr>
        <p:spPr>
          <a:xfrm>
            <a:off x="1799365" y="3598770"/>
            <a:ext cx="8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dirty="0" smtClean="0"/>
              <a:t>Χ</a:t>
            </a:r>
            <a:endParaRPr lang="it-IT" sz="5400" dirty="0"/>
          </a:p>
        </p:txBody>
      </p:sp>
      <p:sp>
        <p:nvSpPr>
          <p:cNvPr id="64" name="CasellaDiTesto 63"/>
          <p:cNvSpPr txBox="1"/>
          <p:nvPr/>
        </p:nvSpPr>
        <p:spPr>
          <a:xfrm>
            <a:off x="3714744" y="3579959"/>
            <a:ext cx="8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dirty="0" smtClean="0"/>
              <a:t>Μ</a:t>
            </a:r>
            <a:endParaRPr lang="it-IT" sz="5400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539486"/>
            <a:ext cx="481695" cy="56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794273"/>
            <a:ext cx="476253" cy="5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3794273"/>
            <a:ext cx="495302" cy="55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3794273"/>
            <a:ext cx="538165" cy="58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4" name="Picture 8" descr="http://vforvalentinaaaa.weebly.com/uploads/2/5/5/2/25529715/81585648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2285992"/>
            <a:ext cx="2381250" cy="3657600"/>
          </a:xfrm>
          <a:prstGeom prst="rect">
            <a:avLst/>
          </a:prstGeom>
          <a:noFill/>
        </p:spPr>
      </p:pic>
      <p:grpSp>
        <p:nvGrpSpPr>
          <p:cNvPr id="17" name="Gruppo 16"/>
          <p:cNvGrpSpPr/>
          <p:nvPr/>
        </p:nvGrpSpPr>
        <p:grpSpPr>
          <a:xfrm>
            <a:off x="2357422" y="5220314"/>
            <a:ext cx="3929090" cy="923330"/>
            <a:chOff x="785786" y="5072074"/>
            <a:chExt cx="3929090" cy="923330"/>
          </a:xfrm>
        </p:grpSpPr>
        <p:sp>
          <p:nvSpPr>
            <p:cNvPr id="15" name="CasellaDiTesto 14"/>
            <p:cNvSpPr txBox="1"/>
            <p:nvPr/>
          </p:nvSpPr>
          <p:spPr>
            <a:xfrm>
              <a:off x="785786" y="5072074"/>
              <a:ext cx="39290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5400" dirty="0" smtClean="0"/>
                <a:t>ΗΗΗΧΧ</a:t>
              </a:r>
              <a:r>
                <a:rPr lang="it-IT" sz="5400" dirty="0" smtClean="0"/>
                <a:t>   II</a:t>
              </a:r>
              <a:endParaRPr lang="it-IT" sz="5400" dirty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488" y="5214950"/>
              <a:ext cx="485776" cy="661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CasellaDiTesto 17"/>
          <p:cNvSpPr txBox="1"/>
          <p:nvPr/>
        </p:nvSpPr>
        <p:spPr>
          <a:xfrm>
            <a:off x="857224" y="5258378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327</a:t>
            </a:r>
            <a:endParaRPr lang="it-IT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1" grpId="0"/>
      <p:bldP spid="62" grpId="0"/>
      <p:bldP spid="63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2500298" y="42860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2. Rappresentare</a:t>
            </a:r>
            <a:endParaRPr lang="it-IT" sz="4000" dirty="0">
              <a:latin typeface="Berlin Sans FB" pitchFamily="34" charset="0"/>
            </a:endParaRPr>
          </a:p>
        </p:txBody>
      </p:sp>
      <p:pic>
        <p:nvPicPr>
          <p:cNvPr id="29704" name="Picture 8" descr="http://vforvalentinaaaa.weebly.com/uploads/2/5/5/2/25529715/8158564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285992"/>
            <a:ext cx="2381250" cy="3657600"/>
          </a:xfrm>
          <a:prstGeom prst="rect">
            <a:avLst/>
          </a:prstGeom>
          <a:noFill/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928662" y="1676421"/>
            <a:ext cx="647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400" dirty="0"/>
              <a:t>1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928662" y="2541609"/>
            <a:ext cx="647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400" dirty="0"/>
              <a:t>2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928662" y="3549671"/>
            <a:ext cx="647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400"/>
              <a:t>3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928662" y="4629171"/>
            <a:ext cx="647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400"/>
              <a:t>4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928662" y="5738834"/>
            <a:ext cx="647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400"/>
              <a:t>5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716331" y="1676421"/>
            <a:ext cx="647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400" dirty="0"/>
              <a:t>6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716331" y="2613046"/>
            <a:ext cx="647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400" dirty="0"/>
              <a:t>7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3643306" y="3549671"/>
            <a:ext cx="647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400" dirty="0"/>
              <a:t>8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3643306" y="4629171"/>
            <a:ext cx="647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400" dirty="0"/>
              <a:t>9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143108" y="1533546"/>
            <a:ext cx="6477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800">
                <a:solidFill>
                  <a:srgbClr val="CC66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4781556" y="1519259"/>
            <a:ext cx="6477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800">
                <a:solidFill>
                  <a:srgbClr val="CC6600"/>
                </a:solidFill>
                <a:latin typeface="Symbol" pitchFamily="18" charset="2"/>
                <a:sym typeface="Symbol" pitchFamily="18" charset="2"/>
              </a:rPr>
              <a:t>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2143108" y="3405209"/>
            <a:ext cx="6477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800">
                <a:solidFill>
                  <a:srgbClr val="CC6600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2071670" y="4557734"/>
            <a:ext cx="6477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800">
                <a:solidFill>
                  <a:srgbClr val="CC6600"/>
                </a:solidFill>
                <a:latin typeface="Symbol" pitchFamily="18" charset="2"/>
              </a:rPr>
              <a:t>d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2071670" y="5622946"/>
            <a:ext cx="6477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800">
                <a:solidFill>
                  <a:srgbClr val="CC6600"/>
                </a:solidFill>
                <a:latin typeface="Symbol" pitchFamily="18" charset="2"/>
              </a:rPr>
              <a:t>e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4781556" y="2541609"/>
            <a:ext cx="6477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800">
                <a:solidFill>
                  <a:srgbClr val="CC6600"/>
                </a:solidFill>
                <a:latin typeface="Symbol" pitchFamily="18" charset="2"/>
              </a:rPr>
              <a:t>z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4708531" y="3521096"/>
            <a:ext cx="6477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800">
                <a:solidFill>
                  <a:srgbClr val="CC6600"/>
                </a:solidFill>
                <a:latin typeface="Symbol" pitchFamily="18" charset="2"/>
              </a:rPr>
              <a:t>h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4710119" y="4557734"/>
            <a:ext cx="6477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800">
                <a:solidFill>
                  <a:srgbClr val="CC6600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2085958" y="2468584"/>
            <a:ext cx="6477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800">
                <a:solidFill>
                  <a:srgbClr val="CC6600"/>
                </a:solidFill>
                <a:latin typeface="Symbol" pitchFamily="18" charset="2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pain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nicolamarras.it/calcolatoria/esordi_calcolo/ishango_bo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357562"/>
            <a:ext cx="5715000" cy="981076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3214678" y="428604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1. Contare</a:t>
            </a:r>
            <a:endParaRPr lang="it-IT" sz="40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http://vforvalentinaaaa.weebly.com/uploads/2/5/5/2/25529715/8158564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285992"/>
            <a:ext cx="2381250" cy="3657600"/>
          </a:xfrm>
          <a:prstGeom prst="rect">
            <a:avLst/>
          </a:prstGeom>
          <a:noFill/>
        </p:spPr>
      </p:pic>
      <p:grpSp>
        <p:nvGrpSpPr>
          <p:cNvPr id="24" name="Gruppo 23"/>
          <p:cNvGrpSpPr/>
          <p:nvPr/>
        </p:nvGrpSpPr>
        <p:grpSpPr>
          <a:xfrm>
            <a:off x="971550" y="1533546"/>
            <a:ext cx="1819258" cy="4967288"/>
            <a:chOff x="971550" y="1533546"/>
            <a:chExt cx="1819258" cy="4967288"/>
          </a:xfrm>
        </p:grpSpPr>
        <p:sp>
          <p:nvSpPr>
            <p:cNvPr id="33" name="Text Box 2"/>
            <p:cNvSpPr txBox="1">
              <a:spLocks noChangeArrowheads="1"/>
            </p:cNvSpPr>
            <p:nvPr/>
          </p:nvSpPr>
          <p:spPr bwMode="auto">
            <a:xfrm>
              <a:off x="971550" y="1676421"/>
              <a:ext cx="11525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400" dirty="0"/>
                <a:t>10</a:t>
              </a:r>
            </a:p>
          </p:txBody>
        </p:sp>
        <p:sp>
          <p:nvSpPr>
            <p:cNvPr id="34" name="Text Box 3"/>
            <p:cNvSpPr txBox="1">
              <a:spLocks noChangeArrowheads="1"/>
            </p:cNvSpPr>
            <p:nvPr/>
          </p:nvSpPr>
          <p:spPr bwMode="auto">
            <a:xfrm>
              <a:off x="971550" y="2541609"/>
              <a:ext cx="1008063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400"/>
                <a:t>20</a:t>
              </a:r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971550" y="3549671"/>
              <a:ext cx="9366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400" dirty="0"/>
                <a:t>30</a:t>
              </a:r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971550" y="4629171"/>
              <a:ext cx="9366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400"/>
                <a:t>40</a:t>
              </a:r>
            </a:p>
          </p:txBody>
        </p:sp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971550" y="5738834"/>
              <a:ext cx="9366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400"/>
                <a:t>50</a:t>
              </a:r>
            </a:p>
          </p:txBody>
        </p:sp>
        <p:sp>
          <p:nvSpPr>
            <p:cNvPr id="42" name="Text Box 11"/>
            <p:cNvSpPr txBox="1">
              <a:spLocks noChangeArrowheads="1"/>
            </p:cNvSpPr>
            <p:nvPr/>
          </p:nvSpPr>
          <p:spPr bwMode="auto">
            <a:xfrm>
              <a:off x="2143108" y="1533546"/>
              <a:ext cx="647700" cy="82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800">
                  <a:solidFill>
                    <a:srgbClr val="CC6600"/>
                  </a:solidFill>
                  <a:latin typeface="Symbol" pitchFamily="18" charset="2"/>
                </a:rPr>
                <a:t>i</a:t>
              </a:r>
            </a:p>
          </p:txBody>
        </p:sp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2143108" y="3405209"/>
              <a:ext cx="647700" cy="823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800">
                  <a:solidFill>
                    <a:srgbClr val="CC6600"/>
                  </a:solidFill>
                  <a:latin typeface="Symbol" pitchFamily="18" charset="2"/>
                </a:rPr>
                <a:t>l</a:t>
              </a:r>
            </a:p>
          </p:txBody>
        </p: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2071670" y="4557734"/>
              <a:ext cx="647700" cy="823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800">
                  <a:solidFill>
                    <a:srgbClr val="CC6600"/>
                  </a:solidFill>
                  <a:latin typeface="Symbol" pitchFamily="18" charset="2"/>
                </a:rPr>
                <a:t>m</a:t>
              </a:r>
            </a:p>
          </p:txBody>
        </p:sp>
        <p:sp>
          <p:nvSpPr>
            <p:cNvPr id="46" name="Text Box 15"/>
            <p:cNvSpPr txBox="1">
              <a:spLocks noChangeArrowheads="1"/>
            </p:cNvSpPr>
            <p:nvPr/>
          </p:nvSpPr>
          <p:spPr bwMode="auto">
            <a:xfrm>
              <a:off x="2071670" y="5622946"/>
              <a:ext cx="647700" cy="82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800">
                  <a:solidFill>
                    <a:srgbClr val="CC6600"/>
                  </a:solidFill>
                  <a:latin typeface="Symbol" pitchFamily="18" charset="2"/>
                </a:rPr>
                <a:t>n</a:t>
              </a:r>
            </a:p>
          </p:txBody>
        </p:sp>
        <p:sp>
          <p:nvSpPr>
            <p:cNvPr id="49" name="Text Box 19"/>
            <p:cNvSpPr txBox="1">
              <a:spLocks noChangeArrowheads="1"/>
            </p:cNvSpPr>
            <p:nvPr/>
          </p:nvSpPr>
          <p:spPr bwMode="auto">
            <a:xfrm>
              <a:off x="2085958" y="2468584"/>
              <a:ext cx="647700" cy="823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800">
                  <a:solidFill>
                    <a:srgbClr val="CC6600"/>
                  </a:solidFill>
                  <a:latin typeface="Symbol" pitchFamily="18" charset="2"/>
                </a:rPr>
                <a:t>k</a:t>
              </a:r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3714744" y="2057418"/>
            <a:ext cx="1835157" cy="3871912"/>
            <a:chOff x="3714744" y="2057418"/>
            <a:chExt cx="1835157" cy="3871912"/>
          </a:xfrm>
        </p:grpSpPr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3787769" y="2214580"/>
              <a:ext cx="935037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400" dirty="0"/>
                <a:t>60</a:t>
              </a:r>
            </a:p>
          </p:txBody>
        </p:sp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3787769" y="3151205"/>
              <a:ext cx="862012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400"/>
                <a:t>70</a:t>
              </a:r>
            </a:p>
          </p:txBody>
        </p:sp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3714744" y="4087830"/>
              <a:ext cx="935037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400"/>
                <a:t>80</a:t>
              </a:r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3714744" y="5167330"/>
              <a:ext cx="1008062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400"/>
                <a:t>90</a:t>
              </a:r>
            </a:p>
          </p:txBody>
        </p:sp>
        <p:sp>
          <p:nvSpPr>
            <p:cNvPr id="43" name="Text Box 12"/>
            <p:cNvSpPr txBox="1">
              <a:spLocks noChangeArrowheads="1"/>
            </p:cNvSpPr>
            <p:nvPr/>
          </p:nvSpPr>
          <p:spPr bwMode="auto">
            <a:xfrm>
              <a:off x="4902201" y="2057418"/>
              <a:ext cx="647700" cy="823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800">
                  <a:solidFill>
                    <a:srgbClr val="CC6600"/>
                  </a:solidFill>
                  <a:latin typeface="Symbol" pitchFamily="18" charset="2"/>
                  <a:sym typeface="Symbol" pitchFamily="18" charset="2"/>
                </a:rPr>
                <a:t>x</a:t>
              </a:r>
            </a:p>
          </p:txBody>
        </p:sp>
        <p:sp>
          <p:nvSpPr>
            <p:cNvPr id="47" name="Text Box 16"/>
            <p:cNvSpPr txBox="1">
              <a:spLocks noChangeArrowheads="1"/>
            </p:cNvSpPr>
            <p:nvPr/>
          </p:nvSpPr>
          <p:spPr bwMode="auto">
            <a:xfrm>
              <a:off x="4902201" y="3079768"/>
              <a:ext cx="647700" cy="823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800">
                  <a:solidFill>
                    <a:srgbClr val="CC6600"/>
                  </a:solidFill>
                  <a:latin typeface="Symbol" pitchFamily="18" charset="2"/>
                </a:rPr>
                <a:t>o</a:t>
              </a:r>
            </a:p>
          </p:txBody>
        </p:sp>
        <p:sp>
          <p:nvSpPr>
            <p:cNvPr id="48" name="Text Box 17"/>
            <p:cNvSpPr txBox="1">
              <a:spLocks noChangeArrowheads="1"/>
            </p:cNvSpPr>
            <p:nvPr/>
          </p:nvSpPr>
          <p:spPr bwMode="auto">
            <a:xfrm>
              <a:off x="4829176" y="4059255"/>
              <a:ext cx="647700" cy="82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800" dirty="0">
                  <a:solidFill>
                    <a:srgbClr val="CC6600"/>
                  </a:solidFill>
                  <a:latin typeface="Symbol" pitchFamily="18" charset="2"/>
                </a:rPr>
                <a:t>p</a:t>
              </a:r>
            </a:p>
          </p:txBody>
        </p:sp>
        <p:pic>
          <p:nvPicPr>
            <p:cNvPr id="50" name="Picture 3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86314" y="5167330"/>
              <a:ext cx="590550" cy="714375"/>
            </a:xfrm>
            <a:prstGeom prst="rect">
              <a:avLst/>
            </a:prstGeom>
            <a:noFill/>
          </p:spPr>
        </p:pic>
      </p:grpSp>
      <p:sp>
        <p:nvSpPr>
          <p:cNvPr id="23" name="CasellaDiTesto 22"/>
          <p:cNvSpPr txBox="1"/>
          <p:nvPr/>
        </p:nvSpPr>
        <p:spPr>
          <a:xfrm>
            <a:off x="2500298" y="42860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2. Rappresentare</a:t>
            </a:r>
            <a:endParaRPr lang="it-IT" sz="40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2500298" y="42860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2. Rappresentare</a:t>
            </a:r>
            <a:endParaRPr lang="it-IT" sz="4000" dirty="0">
              <a:latin typeface="Berlin Sans FB" pitchFamily="34" charset="0"/>
            </a:endParaRPr>
          </a:p>
        </p:txBody>
      </p:sp>
      <p:pic>
        <p:nvPicPr>
          <p:cNvPr id="29704" name="Picture 8" descr="http://vforvalentinaaaa.weebly.com/uploads/2/5/5/2/25529715/8158564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285992"/>
            <a:ext cx="2381250" cy="3657600"/>
          </a:xfrm>
          <a:prstGeom prst="rect">
            <a:avLst/>
          </a:prstGeom>
          <a:noFill/>
        </p:spPr>
      </p:pic>
      <p:grpSp>
        <p:nvGrpSpPr>
          <p:cNvPr id="26" name="Gruppo 25"/>
          <p:cNvGrpSpPr/>
          <p:nvPr/>
        </p:nvGrpSpPr>
        <p:grpSpPr>
          <a:xfrm>
            <a:off x="857224" y="1533546"/>
            <a:ext cx="2071702" cy="4967288"/>
            <a:chOff x="857224" y="1533546"/>
            <a:chExt cx="2071702" cy="4967288"/>
          </a:xfrm>
        </p:grpSpPr>
        <p:sp>
          <p:nvSpPr>
            <p:cNvPr id="33" name="Text Box 2"/>
            <p:cNvSpPr txBox="1">
              <a:spLocks noChangeArrowheads="1"/>
            </p:cNvSpPr>
            <p:nvPr/>
          </p:nvSpPr>
          <p:spPr bwMode="auto">
            <a:xfrm>
              <a:off x="857224" y="1676421"/>
              <a:ext cx="11525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400" dirty="0"/>
                <a:t>100</a:t>
              </a:r>
            </a:p>
          </p:txBody>
        </p:sp>
        <p:sp>
          <p:nvSpPr>
            <p:cNvPr id="34" name="Text Box 3"/>
            <p:cNvSpPr txBox="1">
              <a:spLocks noChangeArrowheads="1"/>
            </p:cNvSpPr>
            <p:nvPr/>
          </p:nvSpPr>
          <p:spPr bwMode="auto">
            <a:xfrm>
              <a:off x="857224" y="2595562"/>
              <a:ext cx="11525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400" dirty="0"/>
                <a:t>200</a:t>
              </a:r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857224" y="3549671"/>
              <a:ext cx="11525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400"/>
                <a:t>300</a:t>
              </a:r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857224" y="4629171"/>
              <a:ext cx="1223963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400"/>
                <a:t>400</a:t>
              </a:r>
            </a:p>
          </p:txBody>
        </p:sp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857224" y="5738834"/>
              <a:ext cx="11525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400"/>
                <a:t>500</a:t>
              </a:r>
            </a:p>
          </p:txBody>
        </p:sp>
        <p:sp>
          <p:nvSpPr>
            <p:cNvPr id="42" name="Text Box 11"/>
            <p:cNvSpPr txBox="1">
              <a:spLocks noChangeArrowheads="1"/>
            </p:cNvSpPr>
            <p:nvPr/>
          </p:nvSpPr>
          <p:spPr bwMode="auto">
            <a:xfrm>
              <a:off x="2281226" y="1533546"/>
              <a:ext cx="647700" cy="82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800" dirty="0">
                  <a:solidFill>
                    <a:srgbClr val="CC6600"/>
                  </a:solidFill>
                  <a:latin typeface="Symbol" pitchFamily="18" charset="2"/>
                </a:rPr>
                <a:t>r</a:t>
              </a:r>
            </a:p>
          </p:txBody>
        </p:sp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2281226" y="3405209"/>
              <a:ext cx="647700" cy="823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800">
                  <a:solidFill>
                    <a:srgbClr val="CC6600"/>
                  </a:solidFill>
                  <a:latin typeface="Symbol" pitchFamily="18" charset="2"/>
                </a:rPr>
                <a:t>t</a:t>
              </a:r>
            </a:p>
          </p:txBody>
        </p: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2209789" y="4557734"/>
              <a:ext cx="647700" cy="823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800">
                  <a:solidFill>
                    <a:srgbClr val="CC6600"/>
                  </a:solidFill>
                  <a:latin typeface="Symbol" pitchFamily="18" charset="2"/>
                </a:rPr>
                <a:t>u</a:t>
              </a:r>
            </a:p>
          </p:txBody>
        </p:sp>
        <p:sp>
          <p:nvSpPr>
            <p:cNvPr id="46" name="Text Box 15"/>
            <p:cNvSpPr txBox="1">
              <a:spLocks noChangeArrowheads="1"/>
            </p:cNvSpPr>
            <p:nvPr/>
          </p:nvSpPr>
          <p:spPr bwMode="auto">
            <a:xfrm>
              <a:off x="2209789" y="5622946"/>
              <a:ext cx="647700" cy="82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800">
                  <a:solidFill>
                    <a:srgbClr val="CC6600"/>
                  </a:solidFill>
                  <a:latin typeface="Symbol" pitchFamily="18" charset="2"/>
                </a:rPr>
                <a:t>j</a:t>
              </a:r>
            </a:p>
          </p:txBody>
        </p:sp>
        <p:sp>
          <p:nvSpPr>
            <p:cNvPr id="48" name="Text Box 18"/>
            <p:cNvSpPr txBox="1">
              <a:spLocks noChangeArrowheads="1"/>
            </p:cNvSpPr>
            <p:nvPr/>
          </p:nvSpPr>
          <p:spPr bwMode="auto">
            <a:xfrm>
              <a:off x="2209789" y="2522537"/>
              <a:ext cx="647700" cy="823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800">
                  <a:solidFill>
                    <a:srgbClr val="CC6600"/>
                  </a:solidFill>
                  <a:latin typeface="Symbol" pitchFamily="18" charset="2"/>
                </a:rPr>
                <a:t>s</a:t>
              </a:r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3643306" y="1985980"/>
            <a:ext cx="2160587" cy="3871912"/>
            <a:chOff x="3643306" y="1985980"/>
            <a:chExt cx="2160587" cy="3871912"/>
          </a:xfrm>
        </p:grpSpPr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3716331" y="2143142"/>
              <a:ext cx="1150937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400" dirty="0"/>
                <a:t>600</a:t>
              </a:r>
            </a:p>
          </p:txBody>
        </p:sp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3643306" y="3079767"/>
              <a:ext cx="12954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400" dirty="0"/>
                <a:t>700</a:t>
              </a:r>
            </a:p>
          </p:txBody>
        </p:sp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3643306" y="4016392"/>
              <a:ext cx="12954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400"/>
                <a:t>800</a:t>
              </a:r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3643306" y="5095892"/>
              <a:ext cx="12954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400"/>
                <a:t>900</a:t>
              </a:r>
            </a:p>
          </p:txBody>
        </p:sp>
        <p:sp>
          <p:nvSpPr>
            <p:cNvPr id="43" name="Text Box 12"/>
            <p:cNvSpPr txBox="1">
              <a:spLocks noChangeArrowheads="1"/>
            </p:cNvSpPr>
            <p:nvPr/>
          </p:nvSpPr>
          <p:spPr bwMode="auto">
            <a:xfrm>
              <a:off x="5156193" y="1985980"/>
              <a:ext cx="647700" cy="823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800">
                  <a:solidFill>
                    <a:srgbClr val="CC6600"/>
                  </a:solidFill>
                  <a:latin typeface="Symbol" pitchFamily="18" charset="2"/>
                  <a:sym typeface="Symbol" pitchFamily="18" charset="2"/>
                </a:rPr>
                <a:t>c</a:t>
              </a:r>
            </a:p>
          </p:txBody>
        </p:sp>
        <p:sp>
          <p:nvSpPr>
            <p:cNvPr id="47" name="Text Box 17"/>
            <p:cNvSpPr txBox="1">
              <a:spLocks noChangeArrowheads="1"/>
            </p:cNvSpPr>
            <p:nvPr/>
          </p:nvSpPr>
          <p:spPr bwMode="auto">
            <a:xfrm>
              <a:off x="5156193" y="3987817"/>
              <a:ext cx="647700" cy="82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800">
                  <a:solidFill>
                    <a:srgbClr val="CC6600"/>
                  </a:solidFill>
                  <a:latin typeface="Symbol" pitchFamily="18" charset="2"/>
                </a:rPr>
                <a:t>w</a:t>
              </a:r>
            </a:p>
          </p:txBody>
        </p:sp>
        <p:sp>
          <p:nvSpPr>
            <p:cNvPr id="49" name="Text Box 21"/>
            <p:cNvSpPr txBox="1">
              <a:spLocks noChangeArrowheads="1"/>
            </p:cNvSpPr>
            <p:nvPr/>
          </p:nvSpPr>
          <p:spPr bwMode="auto">
            <a:xfrm>
              <a:off x="5083168" y="2962277"/>
              <a:ext cx="647700" cy="82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800" dirty="0">
                  <a:solidFill>
                    <a:srgbClr val="CC6600"/>
                  </a:solidFill>
                  <a:latin typeface="Symbol" pitchFamily="18" charset="2"/>
                  <a:sym typeface="Symbol" pitchFamily="18" charset="2"/>
                </a:rPr>
                <a:t>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14942" y="5214950"/>
              <a:ext cx="387375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2500298" y="42860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2. Rappresentare</a:t>
            </a:r>
            <a:endParaRPr lang="it-IT" sz="4000" dirty="0">
              <a:latin typeface="Berlin Sans FB" pitchFamily="34" charset="0"/>
            </a:endParaRPr>
          </a:p>
        </p:txBody>
      </p:sp>
      <p:pic>
        <p:nvPicPr>
          <p:cNvPr id="29704" name="Picture 8" descr="http://vforvalentinaaaa.weebly.com/uploads/2/5/5/2/25529715/8158564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285992"/>
            <a:ext cx="2381250" cy="3657600"/>
          </a:xfrm>
          <a:prstGeom prst="rect">
            <a:avLst/>
          </a:prstGeom>
          <a:noFill/>
        </p:spPr>
      </p:pic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57224" y="1785925"/>
            <a:ext cx="1584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400"/>
              <a:t>1000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857224" y="2651113"/>
            <a:ext cx="1512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400"/>
              <a:t>2000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857224" y="3659175"/>
            <a:ext cx="1512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400"/>
              <a:t>3000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857224" y="4738675"/>
            <a:ext cx="1655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400"/>
              <a:t>4000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857224" y="5848338"/>
            <a:ext cx="1655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400"/>
              <a:t>5000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787769" y="2286018"/>
            <a:ext cx="1511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400"/>
              <a:t>6000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3787769" y="3222643"/>
            <a:ext cx="1654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400"/>
              <a:t>7000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714744" y="4159268"/>
            <a:ext cx="1655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400"/>
              <a:t>8000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3714744" y="5238768"/>
            <a:ext cx="1584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400"/>
              <a:t>9000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2492368" y="1643050"/>
            <a:ext cx="7921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800" dirty="0" smtClean="0">
                <a:solidFill>
                  <a:srgbClr val="CC6600"/>
                </a:solidFill>
                <a:latin typeface="Calibri"/>
              </a:rPr>
              <a:t>ˏ</a:t>
            </a:r>
            <a:r>
              <a:rPr lang="it-IT" sz="4800" dirty="0" smtClean="0">
                <a:solidFill>
                  <a:srgbClr val="CC6600"/>
                </a:solidFill>
                <a:latin typeface="Symbol" pitchFamily="18" charset="2"/>
              </a:rPr>
              <a:t>a</a:t>
            </a:r>
            <a:endParaRPr lang="it-IT" sz="4800" dirty="0">
              <a:solidFill>
                <a:srgbClr val="CC6600"/>
              </a:solidFill>
              <a:latin typeface="Symbol" pitchFamily="18" charset="2"/>
            </a:endParaRPr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5370506" y="2128856"/>
            <a:ext cx="647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800" dirty="0" smtClean="0">
                <a:solidFill>
                  <a:srgbClr val="CC6600"/>
                </a:solidFill>
              </a:rPr>
              <a:t>ˏ</a:t>
            </a:r>
            <a:r>
              <a:rPr lang="it-IT" sz="4800" dirty="0" smtClean="0">
                <a:solidFill>
                  <a:srgbClr val="CC6600"/>
                </a:solidFill>
                <a:latin typeface="Symbol" pitchFamily="18" charset="2"/>
                <a:sym typeface="Symbol" pitchFamily="18" charset="2"/>
              </a:rPr>
              <a:t></a:t>
            </a:r>
            <a:endParaRPr lang="it-IT" sz="4800" dirty="0">
              <a:solidFill>
                <a:srgbClr val="CC6600"/>
              </a:solidFill>
              <a:latin typeface="Symbol" pitchFamily="18" charset="2"/>
              <a:sym typeface="Symbol" pitchFamily="18" charset="2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2492368" y="3514713"/>
            <a:ext cx="647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800" dirty="0" smtClean="0">
                <a:solidFill>
                  <a:srgbClr val="CC6600"/>
                </a:solidFill>
              </a:rPr>
              <a:t>ˏ</a:t>
            </a:r>
            <a:r>
              <a:rPr lang="it-IT" sz="4800" dirty="0" smtClean="0">
                <a:solidFill>
                  <a:srgbClr val="CC6600"/>
                </a:solidFill>
                <a:latin typeface="Symbol" pitchFamily="18" charset="2"/>
              </a:rPr>
              <a:t>g</a:t>
            </a:r>
            <a:endParaRPr lang="it-IT" sz="4800" dirty="0">
              <a:solidFill>
                <a:srgbClr val="CC6600"/>
              </a:solidFill>
              <a:latin typeface="Symbol" pitchFamily="18" charset="2"/>
            </a:endParaRP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2420930" y="4667238"/>
            <a:ext cx="7937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4800" dirty="0" smtClean="0">
                <a:solidFill>
                  <a:srgbClr val="CC6600"/>
                </a:solidFill>
              </a:rPr>
              <a:t>ˏ</a:t>
            </a:r>
            <a:r>
              <a:rPr lang="it-IT" sz="4800" dirty="0" smtClean="0">
                <a:solidFill>
                  <a:srgbClr val="CC6600"/>
                </a:solidFill>
                <a:latin typeface="Symbol" pitchFamily="18" charset="2"/>
              </a:rPr>
              <a:t>d</a:t>
            </a:r>
            <a:endParaRPr lang="it-IT" sz="4800" dirty="0">
              <a:solidFill>
                <a:srgbClr val="CC6600"/>
              </a:solidFill>
              <a:latin typeface="Symbol" pitchFamily="18" charset="2"/>
            </a:endParaRP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2420930" y="5732450"/>
            <a:ext cx="647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800" dirty="0" smtClean="0">
                <a:solidFill>
                  <a:srgbClr val="CC6600"/>
                </a:solidFill>
              </a:rPr>
              <a:t>ˏ</a:t>
            </a:r>
            <a:r>
              <a:rPr lang="it-IT" sz="4800" dirty="0" smtClean="0">
                <a:solidFill>
                  <a:srgbClr val="CC6600"/>
                </a:solidFill>
                <a:latin typeface="Symbol" pitchFamily="18" charset="2"/>
              </a:rPr>
              <a:t>e</a:t>
            </a:r>
            <a:endParaRPr lang="it-IT" sz="4800" dirty="0">
              <a:solidFill>
                <a:srgbClr val="CC6600"/>
              </a:solidFill>
              <a:latin typeface="Symbol" pitchFamily="18" charset="2"/>
            </a:endParaRP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5370506" y="3151206"/>
            <a:ext cx="7016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4800" dirty="0" smtClean="0">
                <a:solidFill>
                  <a:srgbClr val="CC6600"/>
                </a:solidFill>
              </a:rPr>
              <a:t>ˏ</a:t>
            </a:r>
            <a:r>
              <a:rPr lang="it-IT" sz="4800" dirty="0" smtClean="0">
                <a:solidFill>
                  <a:srgbClr val="CC6600"/>
                </a:solidFill>
                <a:latin typeface="Symbol" pitchFamily="18" charset="2"/>
              </a:rPr>
              <a:t>z</a:t>
            </a:r>
            <a:endParaRPr lang="it-IT" sz="4800" dirty="0">
              <a:solidFill>
                <a:srgbClr val="CC6600"/>
              </a:solidFill>
              <a:latin typeface="Symbol" pitchFamily="18" charset="2"/>
            </a:endParaRPr>
          </a:p>
        </p:txBody>
      </p:sp>
      <p:sp>
        <p:nvSpPr>
          <p:cNvPr id="56" name="Text Box 17"/>
          <p:cNvSpPr txBox="1">
            <a:spLocks noChangeArrowheads="1"/>
          </p:cNvSpPr>
          <p:nvPr/>
        </p:nvSpPr>
        <p:spPr bwMode="auto">
          <a:xfrm>
            <a:off x="5299069" y="4130693"/>
            <a:ext cx="9350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800" dirty="0" smtClean="0">
                <a:solidFill>
                  <a:srgbClr val="CC6600"/>
                </a:solidFill>
              </a:rPr>
              <a:t>ˏ</a:t>
            </a:r>
            <a:r>
              <a:rPr lang="it-IT" sz="4800" dirty="0" smtClean="0">
                <a:solidFill>
                  <a:srgbClr val="CC6600"/>
                </a:solidFill>
                <a:latin typeface="Symbol" pitchFamily="18" charset="2"/>
              </a:rPr>
              <a:t>h</a:t>
            </a:r>
            <a:endParaRPr lang="it-IT" sz="4800" dirty="0">
              <a:solidFill>
                <a:srgbClr val="CC6600"/>
              </a:solidFill>
              <a:latin typeface="Symbol" pitchFamily="18" charset="2"/>
            </a:endParaRP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5299069" y="5167331"/>
            <a:ext cx="10080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800" dirty="0" smtClean="0">
                <a:solidFill>
                  <a:srgbClr val="CC6600"/>
                </a:solidFill>
              </a:rPr>
              <a:t>ˏ</a:t>
            </a:r>
            <a:r>
              <a:rPr lang="it-IT" sz="4800" dirty="0" smtClean="0">
                <a:solidFill>
                  <a:srgbClr val="CC6600"/>
                </a:solidFill>
                <a:latin typeface="Symbol" pitchFamily="18" charset="2"/>
              </a:rPr>
              <a:t>q</a:t>
            </a:r>
            <a:endParaRPr lang="it-IT" sz="4800" dirty="0">
              <a:solidFill>
                <a:srgbClr val="CC6600"/>
              </a:solidFill>
              <a:latin typeface="Symbol" pitchFamily="18" charset="2"/>
            </a:endParaRPr>
          </a:p>
        </p:txBody>
      </p:sp>
      <p:sp>
        <p:nvSpPr>
          <p:cNvPr id="58" name="Text Box 19"/>
          <p:cNvSpPr txBox="1">
            <a:spLocks noChangeArrowheads="1"/>
          </p:cNvSpPr>
          <p:nvPr/>
        </p:nvSpPr>
        <p:spPr bwMode="auto">
          <a:xfrm>
            <a:off x="2492368" y="2578088"/>
            <a:ext cx="10795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800" dirty="0" smtClean="0">
                <a:solidFill>
                  <a:srgbClr val="CC6600"/>
                </a:solidFill>
              </a:rPr>
              <a:t>ˏ</a:t>
            </a:r>
            <a:r>
              <a:rPr lang="it-IT" sz="4800" dirty="0" smtClean="0">
                <a:solidFill>
                  <a:srgbClr val="CC6600"/>
                </a:solidFill>
                <a:latin typeface="Symbol" pitchFamily="18" charset="2"/>
              </a:rPr>
              <a:t>b</a:t>
            </a:r>
            <a:endParaRPr lang="it-IT" sz="4800" dirty="0">
              <a:solidFill>
                <a:srgbClr val="CC66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2500298" y="42860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2. Rappresentare</a:t>
            </a:r>
            <a:endParaRPr lang="it-IT" sz="4000" dirty="0">
              <a:latin typeface="Berlin Sans FB" pitchFamily="34" charset="0"/>
            </a:endParaRPr>
          </a:p>
        </p:txBody>
      </p:sp>
      <p:pic>
        <p:nvPicPr>
          <p:cNvPr id="29704" name="Picture 8" descr="http://vforvalentinaaaa.weebly.com/uploads/2/5/5/2/25529715/8158564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285992"/>
            <a:ext cx="2381250" cy="3657600"/>
          </a:xfrm>
          <a:prstGeom prst="rect">
            <a:avLst/>
          </a:prstGeom>
          <a:noFill/>
        </p:spPr>
      </p:pic>
      <p:grpSp>
        <p:nvGrpSpPr>
          <p:cNvPr id="19" name="Group 45"/>
          <p:cNvGrpSpPr>
            <a:grpSpLocks/>
          </p:cNvGrpSpPr>
          <p:nvPr/>
        </p:nvGrpSpPr>
        <p:grpSpPr bwMode="auto">
          <a:xfrm>
            <a:off x="428596" y="1785926"/>
            <a:ext cx="4078287" cy="2284413"/>
            <a:chOff x="385" y="300"/>
            <a:chExt cx="2569" cy="143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" y="300"/>
              <a:ext cx="1896" cy="474"/>
            </a:xfrm>
            <a:prstGeom prst="rect">
              <a:avLst/>
            </a:prstGeom>
            <a:noFill/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3" y="736"/>
              <a:ext cx="2490" cy="528"/>
            </a:xfrm>
            <a:prstGeom prst="rect">
              <a:avLst/>
            </a:prstGeom>
            <a:noFill/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4" y="1253"/>
              <a:ext cx="2550" cy="486"/>
            </a:xfrm>
            <a:prstGeom prst="rect">
              <a:avLst/>
            </a:prstGeom>
            <a:noFill/>
          </p:spPr>
        </p:pic>
      </p:grp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928662" y="4357694"/>
            <a:ext cx="12954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3200" dirty="0" err="1" smtClean="0">
                <a:latin typeface="Symbol" pitchFamily="18" charset="2"/>
              </a:rPr>
              <a:t>nd</a:t>
            </a:r>
            <a:endParaRPr lang="it-IT" sz="2400" dirty="0">
              <a:latin typeface="Symbol" pitchFamily="18" charset="2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928662" y="4967599"/>
            <a:ext cx="136842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3200" dirty="0" err="1" smtClean="0">
                <a:latin typeface="Symbol" pitchFamily="18" charset="2"/>
              </a:rPr>
              <a:t>yx</a:t>
            </a:r>
            <a:endParaRPr lang="it-IT" sz="3200" dirty="0">
              <a:latin typeface="Symbol" pitchFamily="18" charset="2"/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857224" y="5643578"/>
            <a:ext cx="1728788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3200" dirty="0" smtClean="0"/>
              <a:t>ˏ</a:t>
            </a:r>
            <a:r>
              <a:rPr lang="it-IT" sz="3200" dirty="0" err="1" smtClean="0">
                <a:latin typeface="Symbol" pitchFamily="18" charset="2"/>
              </a:rPr>
              <a:t>atxg</a:t>
            </a:r>
            <a:endParaRPr lang="it-IT" sz="3200" dirty="0">
              <a:latin typeface="Symbol" pitchFamily="18" charset="2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3214678" y="4429132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54</a:t>
            </a:r>
            <a:endParaRPr lang="it-IT" sz="2800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3071802" y="5000636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760</a:t>
            </a:r>
            <a:endParaRPr lang="it-IT" sz="28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2894422" y="5715016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1363</a:t>
            </a:r>
            <a:endParaRPr lang="it-IT" sz="2800" dirty="0"/>
          </a:p>
        </p:txBody>
      </p:sp>
      <p:pic>
        <p:nvPicPr>
          <p:cNvPr id="15" name="Picture 4" descr="https://upload.wikimedia.org/wikipedia/commons/thumb/0/04/Sampi.svg/90px-Sampi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80560" y="3383440"/>
            <a:ext cx="170693" cy="21431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2500298" y="42860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2. Rappresentare</a:t>
            </a:r>
            <a:endParaRPr lang="it-IT" sz="4000" dirty="0">
              <a:latin typeface="Berlin Sans FB" pitchFamily="34" charset="0"/>
            </a:endParaRPr>
          </a:p>
        </p:txBody>
      </p:sp>
      <p:pic>
        <p:nvPicPr>
          <p:cNvPr id="29704" name="Picture 8" descr="http://vforvalentinaaaa.weebly.com/uploads/2/5/5/2/25529715/8158564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285992"/>
            <a:ext cx="2381250" cy="3657600"/>
          </a:xfrm>
          <a:prstGeom prst="rect">
            <a:avLst/>
          </a:prstGeom>
          <a:noFill/>
        </p:spPr>
      </p:pic>
      <p:grpSp>
        <p:nvGrpSpPr>
          <p:cNvPr id="14" name="Gruppo 13"/>
          <p:cNvGrpSpPr/>
          <p:nvPr/>
        </p:nvGrpSpPr>
        <p:grpSpPr>
          <a:xfrm>
            <a:off x="1500166" y="3294081"/>
            <a:ext cx="3455988" cy="2778125"/>
            <a:chOff x="1785918" y="3294081"/>
            <a:chExt cx="3455988" cy="2778125"/>
          </a:xfrm>
        </p:grpSpPr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1785918" y="3436956"/>
              <a:ext cx="20161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400" dirty="0"/>
                <a:t>10000</a:t>
              </a: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1785918" y="4302143"/>
              <a:ext cx="18002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400"/>
                <a:t>20000</a:t>
              </a: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1785918" y="5310206"/>
              <a:ext cx="1871663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400"/>
                <a:t>30000</a:t>
              </a:r>
            </a:p>
          </p:txBody>
        </p:sp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4162406" y="3294081"/>
              <a:ext cx="792162" cy="823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800" dirty="0" smtClean="0">
                  <a:solidFill>
                    <a:srgbClr val="CC6600"/>
                  </a:solidFill>
                </a:rPr>
                <a:t>ˏ</a:t>
              </a:r>
              <a:r>
                <a:rPr lang="it-IT" sz="4800" dirty="0" smtClean="0">
                  <a:solidFill>
                    <a:srgbClr val="CC6600"/>
                  </a:solidFill>
                  <a:latin typeface="Symbol" pitchFamily="18" charset="2"/>
                </a:rPr>
                <a:t>i</a:t>
              </a:r>
              <a:endParaRPr lang="it-IT" sz="4800" dirty="0">
                <a:solidFill>
                  <a:srgbClr val="CC6600"/>
                </a:solidFill>
                <a:latin typeface="Symbol" pitchFamily="18" charset="2"/>
              </a:endParaRP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4162406" y="5165743"/>
              <a:ext cx="936625" cy="82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800" dirty="0" smtClean="0">
                  <a:solidFill>
                    <a:srgbClr val="CC6600"/>
                  </a:solidFill>
                </a:rPr>
                <a:t>ˏ</a:t>
              </a:r>
              <a:r>
                <a:rPr lang="it-IT" sz="4800" dirty="0" smtClean="0">
                  <a:solidFill>
                    <a:srgbClr val="CC6600"/>
                  </a:solidFill>
                  <a:latin typeface="Symbol" pitchFamily="18" charset="2"/>
                </a:rPr>
                <a:t>l</a:t>
              </a:r>
              <a:endParaRPr lang="it-IT" sz="4800" dirty="0">
                <a:solidFill>
                  <a:srgbClr val="CC6600"/>
                </a:solidFill>
                <a:latin typeface="Symbol" pitchFamily="18" charset="2"/>
              </a:endParaRPr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4162406" y="4229118"/>
              <a:ext cx="1079500" cy="82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800" dirty="0" smtClean="0">
                  <a:solidFill>
                    <a:srgbClr val="CC6600"/>
                  </a:solidFill>
                </a:rPr>
                <a:t>ˏ</a:t>
              </a:r>
              <a:r>
                <a:rPr lang="it-IT" sz="4800" dirty="0" smtClean="0">
                  <a:solidFill>
                    <a:srgbClr val="CC6600"/>
                  </a:solidFill>
                  <a:latin typeface="Symbol" pitchFamily="18" charset="2"/>
                </a:rPr>
                <a:t>k</a:t>
              </a:r>
              <a:endParaRPr lang="it-IT" sz="4800" dirty="0">
                <a:solidFill>
                  <a:srgbClr val="CC6600"/>
                </a:solidFill>
                <a:latin typeface="Symbol" pitchFamily="18" charset="2"/>
              </a:endParaRPr>
            </a:p>
          </p:txBody>
        </p:sp>
      </p:grpSp>
      <p:cxnSp>
        <p:nvCxnSpPr>
          <p:cNvPr id="30" name="Connettore 1 29"/>
          <p:cNvCxnSpPr/>
          <p:nvPr/>
        </p:nvCxnSpPr>
        <p:spPr>
          <a:xfrm>
            <a:off x="928662" y="2786058"/>
            <a:ext cx="4286280" cy="364333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flipV="1">
            <a:off x="857224" y="2928934"/>
            <a:ext cx="4429156" cy="357190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785926"/>
            <a:ext cx="3829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2500298" y="42860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2. Rappresentare</a:t>
            </a:r>
            <a:endParaRPr lang="it-IT" sz="4000" dirty="0">
              <a:latin typeface="Berlin Sans FB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42910" y="1920868"/>
            <a:ext cx="77057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400" dirty="0" smtClean="0">
                <a:latin typeface="Berlin Sans FB" pitchFamily="34" charset="0"/>
              </a:rPr>
              <a:t>Il nostro sistema numerico ha </a:t>
            </a:r>
            <a:r>
              <a:rPr lang="it-IT" sz="2400" dirty="0">
                <a:latin typeface="Berlin Sans FB" pitchFamily="34" charset="0"/>
              </a:rPr>
              <a:t>un periodo 1000: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1813" y="2681583"/>
            <a:ext cx="741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400" dirty="0">
                <a:latin typeface="Berlin Sans FB" pitchFamily="34" charset="0"/>
              </a:rPr>
              <a:t>327			</a:t>
            </a:r>
            <a:r>
              <a:rPr lang="it-IT" sz="2400" dirty="0" smtClean="0">
                <a:latin typeface="Berlin Sans FB" pitchFamily="34" charset="0"/>
              </a:rPr>
              <a:t>trecentoventisette</a:t>
            </a:r>
            <a:endParaRPr lang="it-IT" sz="2400" dirty="0">
              <a:latin typeface="Berlin Sans FB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02569" y="3429000"/>
            <a:ext cx="734377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400" dirty="0">
                <a:latin typeface="Berlin Sans FB" pitchFamily="34" charset="0"/>
              </a:rPr>
              <a:t>327.000 		</a:t>
            </a:r>
            <a:r>
              <a:rPr lang="it-IT" sz="2400" dirty="0" smtClean="0">
                <a:latin typeface="Berlin Sans FB" pitchFamily="34" charset="0"/>
              </a:rPr>
              <a:t>trecentoventisette</a:t>
            </a:r>
            <a:r>
              <a:rPr lang="it-IT" sz="2400" dirty="0" smtClean="0">
                <a:solidFill>
                  <a:srgbClr val="CC6600"/>
                </a:solidFill>
                <a:latin typeface="Berlin Sans FB" pitchFamily="34" charset="0"/>
              </a:rPr>
              <a:t>mila</a:t>
            </a:r>
            <a:endParaRPr lang="it-IT" sz="2400" dirty="0">
              <a:solidFill>
                <a:srgbClr val="CC6600"/>
              </a:solidFill>
              <a:latin typeface="Berlin Sans FB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71472" y="4286256"/>
            <a:ext cx="81375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400" dirty="0">
                <a:latin typeface="Berlin Sans FB" pitchFamily="34" charset="0"/>
              </a:rPr>
              <a:t>327.000.000 	   </a:t>
            </a:r>
            <a:r>
              <a:rPr lang="it-IT" sz="2400" dirty="0" smtClean="0">
                <a:latin typeface="Berlin Sans FB" pitchFamily="34" charset="0"/>
              </a:rPr>
              <a:t>	trecentoventisette</a:t>
            </a:r>
            <a:r>
              <a:rPr lang="it-IT" sz="2400" dirty="0" smtClean="0">
                <a:solidFill>
                  <a:srgbClr val="CC6600"/>
                </a:solidFill>
                <a:latin typeface="Berlin Sans FB" pitchFamily="34" charset="0"/>
              </a:rPr>
              <a:t>milioni</a:t>
            </a:r>
            <a:endParaRPr lang="it-IT" sz="2400" dirty="0">
              <a:solidFill>
                <a:srgbClr val="CC6600"/>
              </a:solidFill>
              <a:latin typeface="Berlin Sans FB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71472" y="5143512"/>
            <a:ext cx="813752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400" dirty="0">
                <a:latin typeface="Berlin Sans FB" pitchFamily="34" charset="0"/>
              </a:rPr>
              <a:t>327.135.422 	   </a:t>
            </a:r>
            <a:r>
              <a:rPr lang="it-IT" sz="2400" dirty="0" smtClean="0">
                <a:latin typeface="Berlin Sans FB" pitchFamily="34" charset="0"/>
              </a:rPr>
              <a:t>	trecentoventisette</a:t>
            </a:r>
            <a:r>
              <a:rPr lang="it-IT" sz="2400" dirty="0" smtClean="0">
                <a:solidFill>
                  <a:srgbClr val="CC6600"/>
                </a:solidFill>
                <a:latin typeface="Berlin Sans FB" pitchFamily="34" charset="0"/>
              </a:rPr>
              <a:t>milioni</a:t>
            </a:r>
            <a:endParaRPr lang="it-IT" sz="2400" dirty="0">
              <a:solidFill>
                <a:srgbClr val="CC6600"/>
              </a:solidFill>
              <a:latin typeface="Berlin Sans FB" pitchFamily="34" charset="0"/>
            </a:endParaRPr>
          </a:p>
          <a:p>
            <a:r>
              <a:rPr lang="it-IT" sz="2400" dirty="0">
                <a:solidFill>
                  <a:srgbClr val="CC6600"/>
                </a:solidFill>
                <a:latin typeface="Berlin Sans FB" pitchFamily="34" charset="0"/>
              </a:rPr>
              <a:t>			</a:t>
            </a:r>
            <a:r>
              <a:rPr lang="it-IT" sz="2400" dirty="0" smtClean="0">
                <a:latin typeface="Berlin Sans FB" pitchFamily="34" charset="0"/>
              </a:rPr>
              <a:t>centotrentacinque</a:t>
            </a:r>
            <a:r>
              <a:rPr lang="it-IT" sz="2400" dirty="0" smtClean="0">
                <a:solidFill>
                  <a:srgbClr val="CC6600"/>
                </a:solidFill>
                <a:latin typeface="Berlin Sans FB" pitchFamily="34" charset="0"/>
              </a:rPr>
              <a:t>mila</a:t>
            </a:r>
            <a:endParaRPr lang="it-IT" sz="2400" dirty="0">
              <a:solidFill>
                <a:srgbClr val="CC6600"/>
              </a:solidFill>
              <a:latin typeface="Berlin Sans FB" pitchFamily="34" charset="0"/>
            </a:endParaRPr>
          </a:p>
          <a:p>
            <a:r>
              <a:rPr lang="it-IT" sz="2400" dirty="0">
                <a:solidFill>
                  <a:srgbClr val="CC6600"/>
                </a:solidFill>
                <a:latin typeface="Berlin Sans FB" pitchFamily="34" charset="0"/>
              </a:rPr>
              <a:t>		           </a:t>
            </a:r>
            <a:r>
              <a:rPr lang="it-IT" sz="2400" dirty="0" smtClean="0">
                <a:solidFill>
                  <a:srgbClr val="CC6600"/>
                </a:solidFill>
                <a:latin typeface="Berlin Sans FB" pitchFamily="34" charset="0"/>
              </a:rPr>
              <a:t>	</a:t>
            </a:r>
            <a:r>
              <a:rPr lang="it-IT" sz="2400" dirty="0" smtClean="0">
                <a:latin typeface="Berlin Sans FB" pitchFamily="34" charset="0"/>
              </a:rPr>
              <a:t>quattrocentoventidue</a:t>
            </a:r>
            <a:endParaRPr lang="it-IT" sz="24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2500298" y="42860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2. Rappresentare</a:t>
            </a:r>
            <a:endParaRPr lang="it-IT" sz="4000" dirty="0">
              <a:latin typeface="Berlin Sans FB" pitchFamily="34" charset="0"/>
            </a:endParaRPr>
          </a:p>
        </p:txBody>
      </p:sp>
      <p:pic>
        <p:nvPicPr>
          <p:cNvPr id="29704" name="Picture 8" descr="http://vforvalentinaaaa.weebly.com/uploads/2/5/5/2/25529715/8158564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285992"/>
            <a:ext cx="2381250" cy="3657600"/>
          </a:xfrm>
          <a:prstGeom prst="rect">
            <a:avLst/>
          </a:prstGeom>
          <a:noFill/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928662" y="2892419"/>
            <a:ext cx="2447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400" dirty="0"/>
              <a:t>10000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928662" y="4048128"/>
            <a:ext cx="2305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400" dirty="0"/>
              <a:t>20000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28662" y="5338782"/>
            <a:ext cx="1871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400"/>
              <a:t>30000</a:t>
            </a:r>
          </a:p>
        </p:txBody>
      </p:sp>
      <p:grpSp>
        <p:nvGrpSpPr>
          <p:cNvPr id="16" name="Group 24"/>
          <p:cNvGrpSpPr>
            <a:grpSpLocks/>
          </p:cNvGrpSpPr>
          <p:nvPr/>
        </p:nvGrpSpPr>
        <p:grpSpPr bwMode="auto">
          <a:xfrm>
            <a:off x="3357554" y="2714620"/>
            <a:ext cx="719138" cy="1133476"/>
            <a:chOff x="2200" y="888"/>
            <a:chExt cx="453" cy="714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2245" y="888"/>
              <a:ext cx="40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000" dirty="0">
                  <a:solidFill>
                    <a:srgbClr val="CC6600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2200" y="1117"/>
              <a:ext cx="408" cy="4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400" dirty="0">
                  <a:solidFill>
                    <a:srgbClr val="CC6600"/>
                  </a:solidFill>
                </a:rPr>
                <a:t>M</a:t>
              </a:r>
            </a:p>
          </p:txBody>
        </p:sp>
      </p:grp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3357554" y="3929066"/>
            <a:ext cx="762000" cy="1204913"/>
            <a:chOff x="1411" y="1895"/>
            <a:chExt cx="480" cy="759"/>
          </a:xfrm>
        </p:grpSpPr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1483" y="1895"/>
              <a:ext cx="40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000" dirty="0">
                  <a:solidFill>
                    <a:srgbClr val="CC6600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1411" y="2169"/>
              <a:ext cx="408" cy="4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400" dirty="0">
                  <a:solidFill>
                    <a:srgbClr val="CC6600"/>
                  </a:solidFill>
                </a:rPr>
                <a:t>M</a:t>
              </a:r>
            </a:p>
          </p:txBody>
        </p:sp>
      </p:grpSp>
      <p:grpSp>
        <p:nvGrpSpPr>
          <p:cNvPr id="22" name="Group 26"/>
          <p:cNvGrpSpPr>
            <a:grpSpLocks/>
          </p:cNvGrpSpPr>
          <p:nvPr/>
        </p:nvGrpSpPr>
        <p:grpSpPr bwMode="auto">
          <a:xfrm>
            <a:off x="3357554" y="5072074"/>
            <a:ext cx="790576" cy="1204913"/>
            <a:chOff x="1456" y="2894"/>
            <a:chExt cx="498" cy="759"/>
          </a:xfrm>
        </p:grpSpPr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1546" y="2894"/>
              <a:ext cx="40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000" dirty="0">
                  <a:solidFill>
                    <a:srgbClr val="CC6600"/>
                  </a:solidFill>
                  <a:latin typeface="Symbol" pitchFamily="18" charset="2"/>
                </a:rPr>
                <a:t>g</a:t>
              </a:r>
            </a:p>
          </p:txBody>
        </p:sp>
        <p:sp>
          <p:nvSpPr>
            <p:cNvPr id="31" name="Text Box 23"/>
            <p:cNvSpPr txBox="1">
              <a:spLocks noChangeArrowheads="1"/>
            </p:cNvSpPr>
            <p:nvPr/>
          </p:nvSpPr>
          <p:spPr bwMode="auto">
            <a:xfrm>
              <a:off x="1456" y="3168"/>
              <a:ext cx="408" cy="4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400" dirty="0">
                  <a:solidFill>
                    <a:srgbClr val="CC6600"/>
                  </a:solidFill>
                </a:rPr>
                <a:t>M</a:t>
              </a:r>
            </a:p>
          </p:txBody>
        </p:sp>
      </p:grp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722342" y="2000240"/>
            <a:ext cx="79930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400" dirty="0" smtClean="0">
                <a:latin typeface="Berlin Sans FB" pitchFamily="34" charset="0"/>
              </a:rPr>
              <a:t>Il sistema dei </a:t>
            </a:r>
            <a:r>
              <a:rPr lang="it-IT" sz="2400" dirty="0">
                <a:latin typeface="Berlin Sans FB" pitchFamily="34" charset="0"/>
              </a:rPr>
              <a:t>Greci aveva periodo 10.000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143372" y="2402041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dirty="0" smtClean="0"/>
              <a:t>Alcuni pensano, o re Gelone, che il numero dei granelli di sabbia sia infinito in quantità: non intendo soltanto la sabbia che si trova nei dintorni di Siracusa e del resto della Sicilia, ma anche quella che si trova in ogni altra regione, abitata o deserta. Altri ritengono che questo numero non sia infinito, ma che non possa esistere un numero esprimibile che superi questa quantità di sabbia.</a:t>
            </a:r>
            <a:endParaRPr lang="it-IT" sz="2000" dirty="0"/>
          </a:p>
        </p:txBody>
      </p:sp>
      <p:pic>
        <p:nvPicPr>
          <p:cNvPr id="3" name="Immagine 2" descr="FiledsMed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616355"/>
            <a:ext cx="2808878" cy="2714620"/>
          </a:xfrm>
          <a:prstGeom prst="rect">
            <a:avLst/>
          </a:prstGeom>
        </p:spPr>
      </p:pic>
      <p:pic>
        <p:nvPicPr>
          <p:cNvPr id="4" name="Picture 8" descr="pain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2500298" y="42860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2. Rappresentare</a:t>
            </a:r>
            <a:endParaRPr lang="it-IT" sz="40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2500298" y="42860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2. Rappresentare</a:t>
            </a:r>
            <a:endParaRPr lang="it-IT" sz="4000" dirty="0">
              <a:latin typeface="Berlin Sans FB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14348" y="2460492"/>
            <a:ext cx="5500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5400" dirty="0" smtClean="0"/>
              <a:t>ΝΕΡΩΝ</a:t>
            </a:r>
            <a:endParaRPr lang="it-IT" sz="4800" dirty="0"/>
          </a:p>
        </p:txBody>
      </p:sp>
      <p:sp>
        <p:nvSpPr>
          <p:cNvPr id="7" name="Rettangolo 6"/>
          <p:cNvSpPr/>
          <p:nvPr/>
        </p:nvSpPr>
        <p:spPr>
          <a:xfrm>
            <a:off x="735911" y="3532062"/>
            <a:ext cx="449379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dirty="0" smtClean="0"/>
              <a:t>ΙΔΙΑΝ</a:t>
            </a:r>
            <a:r>
              <a:rPr lang="it-IT" sz="5400" dirty="0" smtClean="0"/>
              <a:t> </a:t>
            </a:r>
            <a:r>
              <a:rPr lang="el-GR" sz="5400" dirty="0" smtClean="0"/>
              <a:t>ΜΗΤΕΡΑ</a:t>
            </a:r>
            <a:r>
              <a:rPr lang="it-IT" sz="5400" dirty="0" smtClean="0"/>
              <a:t> </a:t>
            </a:r>
          </a:p>
          <a:p>
            <a:r>
              <a:rPr lang="el-GR" sz="5400" dirty="0" smtClean="0"/>
              <a:t>ΑΠΕΚΤΕΙΝΕ</a:t>
            </a:r>
            <a:endParaRPr lang="it-IT" sz="3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000760" y="2526566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/>
              <a:t>1005</a:t>
            </a:r>
            <a:endParaRPr lang="it-IT" sz="5400" dirty="0"/>
          </a:p>
        </p:txBody>
      </p:sp>
      <p:pic>
        <p:nvPicPr>
          <p:cNvPr id="9218" name="Picture 2" descr="http://www.archeo.it/uploads/media/SPECIALI/2012/1/imperatori/thumbnail/view_03_Nerone_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0341" y="3857628"/>
            <a:ext cx="2043659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2500298" y="42860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2. Rappresentare</a:t>
            </a:r>
            <a:endParaRPr lang="it-IT" sz="4000" dirty="0">
              <a:latin typeface="Berlin Sans FB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85918" y="5291752"/>
            <a:ext cx="5500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400" dirty="0" smtClean="0"/>
              <a:t>VIC</a:t>
            </a:r>
            <a:r>
              <a:rPr lang="it-IT" sz="3600" dirty="0" smtClean="0"/>
              <a:t>AR</a:t>
            </a:r>
            <a:r>
              <a:rPr lang="it-IT" sz="5400" dirty="0" smtClean="0"/>
              <a:t>IV</a:t>
            </a:r>
            <a:r>
              <a:rPr lang="it-IT" sz="3600" dirty="0" smtClean="0"/>
              <a:t>S  F</a:t>
            </a:r>
            <a:r>
              <a:rPr lang="it-IT" sz="5400" dirty="0" smtClean="0"/>
              <a:t>ILII</a:t>
            </a:r>
            <a:r>
              <a:rPr lang="it-IT" sz="4800" dirty="0" smtClean="0"/>
              <a:t>  </a:t>
            </a:r>
            <a:r>
              <a:rPr lang="it-IT" sz="5400" dirty="0" smtClean="0"/>
              <a:t>D</a:t>
            </a:r>
            <a:r>
              <a:rPr lang="it-IT" sz="3600" dirty="0" smtClean="0"/>
              <a:t>E</a:t>
            </a:r>
            <a:r>
              <a:rPr lang="it-IT" sz="5400" dirty="0" smtClean="0"/>
              <a:t>I</a:t>
            </a:r>
            <a:r>
              <a:rPr lang="it-IT" sz="4800" dirty="0" smtClean="0"/>
              <a:t> </a:t>
            </a:r>
            <a:endParaRPr lang="it-IT" sz="4800" dirty="0"/>
          </a:p>
        </p:txBody>
      </p:sp>
      <p:sp>
        <p:nvSpPr>
          <p:cNvPr id="7" name="Rettangolo 6"/>
          <p:cNvSpPr/>
          <p:nvPr/>
        </p:nvSpPr>
        <p:spPr>
          <a:xfrm>
            <a:off x="1785918" y="3862992"/>
            <a:ext cx="4776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dirty="0" smtClean="0"/>
              <a:t>DI</a:t>
            </a:r>
            <a:r>
              <a:rPr lang="it-IT" sz="3600" dirty="0" smtClean="0"/>
              <a:t>O</a:t>
            </a:r>
            <a:r>
              <a:rPr lang="it-IT" sz="5400" dirty="0" smtClean="0"/>
              <a:t>CL</a:t>
            </a:r>
            <a:r>
              <a:rPr lang="it-IT" sz="3600" dirty="0" smtClean="0"/>
              <a:t>ES  A</a:t>
            </a:r>
            <a:r>
              <a:rPr lang="it-IT" sz="5400" dirty="0" smtClean="0"/>
              <a:t>V</a:t>
            </a:r>
            <a:r>
              <a:rPr lang="it-IT" sz="3600" dirty="0" smtClean="0"/>
              <a:t>G</a:t>
            </a:r>
            <a:r>
              <a:rPr lang="it-IT" sz="5400" dirty="0" smtClean="0"/>
              <a:t>V</a:t>
            </a:r>
            <a:r>
              <a:rPr lang="it-IT" sz="3600" dirty="0" smtClean="0"/>
              <a:t>ST</a:t>
            </a:r>
            <a:r>
              <a:rPr lang="it-IT" sz="5400" dirty="0" smtClean="0"/>
              <a:t>V</a:t>
            </a:r>
            <a:r>
              <a:rPr lang="it-IT" sz="3600" dirty="0" smtClean="0"/>
              <a:t>S</a:t>
            </a:r>
            <a:endParaRPr lang="it-IT" sz="3600" dirty="0"/>
          </a:p>
        </p:txBody>
      </p:sp>
      <p:sp>
        <p:nvSpPr>
          <p:cNvPr id="8" name="Rettangolo 7"/>
          <p:cNvSpPr/>
          <p:nvPr/>
        </p:nvSpPr>
        <p:spPr>
          <a:xfrm>
            <a:off x="642910" y="2006734"/>
            <a:ext cx="77867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Chi ha intelletto, calcoli la cifra della bestia: giacché è cifra che indica un uomo e la sua cifra è seicentosessantasei. </a:t>
            </a:r>
          </a:p>
          <a:p>
            <a:endParaRPr lang="it-IT" sz="2000" dirty="0" smtClean="0"/>
          </a:p>
          <a:p>
            <a:r>
              <a:rPr lang="it-IT" sz="2000" dirty="0" smtClean="0"/>
              <a:t>E le fu data una bocca che proferiva parole arroganti ed empie; e le fu</a:t>
            </a:r>
          </a:p>
          <a:p>
            <a:r>
              <a:rPr lang="it-IT" sz="2000" dirty="0" smtClean="0"/>
              <a:t>dato potere di agire per mesi quarantadue. (</a:t>
            </a:r>
            <a:r>
              <a:rPr lang="it-IT" sz="2000" i="1" dirty="0" smtClean="0"/>
              <a:t>Apocalisse</a:t>
            </a:r>
            <a:r>
              <a:rPr lang="it-IT" sz="2000" dirty="0" smtClean="0"/>
              <a:t> 13)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agh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3480049" cy="2436036"/>
          </a:xfrm>
          <a:prstGeom prst="rect">
            <a:avLst/>
          </a:prstGeom>
          <a:noFill/>
        </p:spPr>
      </p:pic>
      <p:pic>
        <p:nvPicPr>
          <p:cNvPr id="5" name="Picture 14" descr="2sinist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714488"/>
            <a:ext cx="2192344" cy="3349108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4161860" y="4143380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600" b="1" dirty="0" err="1" smtClean="0">
                <a:latin typeface="Berlin Sans FB" pitchFamily="34" charset="0"/>
              </a:rPr>
              <a:t>ū</a:t>
            </a:r>
            <a:r>
              <a:rPr lang="it-IT" sz="2800" dirty="0" err="1" smtClean="0">
                <a:latin typeface="Berlin Sans FB" pitchFamily="34" charset="0"/>
              </a:rPr>
              <a:t>koali</a:t>
            </a:r>
            <a:endParaRPr lang="it-IT" sz="2800" dirty="0">
              <a:latin typeface="Berlin Sans FB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143372" y="4857760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err="1" smtClean="0">
                <a:latin typeface="Berlin Sans FB" pitchFamily="34" charset="0"/>
              </a:rPr>
              <a:t>kembai</a:t>
            </a:r>
            <a:endParaRPr lang="it-IT" sz="2400" dirty="0">
              <a:latin typeface="Berlin Sans FB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143372" y="5534549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err="1" smtClean="0">
                <a:latin typeface="Berlin Sans FB" pitchFamily="34" charset="0"/>
              </a:rPr>
              <a:t>metan</a:t>
            </a:r>
            <a:endParaRPr lang="it-IT" sz="2400" dirty="0">
              <a:latin typeface="Berlin Sans FB" pitchFamily="34" charset="0"/>
            </a:endParaRPr>
          </a:p>
        </p:txBody>
      </p:sp>
      <p:pic>
        <p:nvPicPr>
          <p:cNvPr id="9" name="Picture 4" descr="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571612"/>
            <a:ext cx="2569911" cy="3444884"/>
          </a:xfrm>
          <a:prstGeom prst="rect">
            <a:avLst/>
          </a:prstGeom>
          <a:noFill/>
        </p:spPr>
      </p:pic>
      <p:pic>
        <p:nvPicPr>
          <p:cNvPr id="10" name="Picture 8" descr="pain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714348" y="442913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Yamana</a:t>
            </a:r>
            <a:r>
              <a:rPr lang="it-IT" dirty="0" smtClean="0"/>
              <a:t> della terra del Fuoco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214678" y="428604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1. Contare</a:t>
            </a:r>
            <a:endParaRPr lang="it-IT" sz="40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2910" y="2006734"/>
            <a:ext cx="77867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Chi ha intelletto, calcoli la cifra della bestia: giacché è cifra che indica un uomo e la sua cifra è seicentosessantasei. </a:t>
            </a:r>
          </a:p>
          <a:p>
            <a:endParaRPr lang="it-IT" sz="2000" dirty="0" smtClean="0"/>
          </a:p>
          <a:p>
            <a:r>
              <a:rPr lang="it-IT" sz="2000" dirty="0" smtClean="0"/>
              <a:t>E le fu data una bocca che proferiva parole arroganti ed empie; e le fu</a:t>
            </a:r>
          </a:p>
          <a:p>
            <a:r>
              <a:rPr lang="it-IT" sz="2000" dirty="0" smtClean="0"/>
              <a:t>dato potere di agire per mesi quarantadue. (</a:t>
            </a:r>
            <a:r>
              <a:rPr lang="it-IT" sz="2000" i="1" dirty="0" smtClean="0"/>
              <a:t>Apocalisse</a:t>
            </a:r>
            <a:r>
              <a:rPr lang="it-IT" sz="2000" dirty="0" smtClean="0"/>
              <a:t> 13)</a:t>
            </a:r>
            <a:endParaRPr lang="it-IT" sz="2000" dirty="0"/>
          </a:p>
        </p:txBody>
      </p:sp>
      <p:pic>
        <p:nvPicPr>
          <p:cNvPr id="4" name="Picture 8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2500298" y="42860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2. Rappresentare</a:t>
            </a:r>
            <a:endParaRPr lang="it-IT" sz="4000" dirty="0">
              <a:latin typeface="Berlin Sans FB" pitchFamily="34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2825" y="4314825"/>
            <a:ext cx="17811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tangolo 9"/>
          <p:cNvSpPr/>
          <p:nvPr/>
        </p:nvSpPr>
        <p:spPr>
          <a:xfrm>
            <a:off x="142876" y="1714488"/>
            <a:ext cx="892971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/>
              <a:t>A     B     C     D     E     F     G    H     I     K     L    M   N   O</a:t>
            </a:r>
          </a:p>
          <a:p>
            <a:pPr marL="514350" indent="-514350"/>
            <a:r>
              <a:rPr lang="it-IT" sz="3200" dirty="0" smtClean="0"/>
              <a:t>1     2      3     4     5     6     7    8     9   10   20  30  40  50</a:t>
            </a:r>
          </a:p>
          <a:p>
            <a:pPr marL="514350" indent="-514350"/>
            <a:r>
              <a:rPr lang="it-IT" sz="3200" dirty="0" smtClean="0"/>
              <a:t> P      Q      R      S     T       U      V      W      X      Y      Z</a:t>
            </a:r>
          </a:p>
          <a:p>
            <a:pPr marL="514350" indent="-514350"/>
            <a:r>
              <a:rPr lang="it-IT" sz="3200" dirty="0" smtClean="0"/>
              <a:t>60    70    80    90  100   110  120  130  140  150  160</a:t>
            </a:r>
          </a:p>
          <a:p>
            <a:endParaRPr lang="it-IT" sz="2000" dirty="0" smtClean="0"/>
          </a:p>
        </p:txBody>
      </p:sp>
      <p:sp>
        <p:nvSpPr>
          <p:cNvPr id="11" name="Rettangolo 10"/>
          <p:cNvSpPr/>
          <p:nvPr/>
        </p:nvSpPr>
        <p:spPr>
          <a:xfrm>
            <a:off x="642910" y="4214818"/>
            <a:ext cx="62387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dirty="0" smtClean="0"/>
              <a:t>L’</a:t>
            </a:r>
            <a:r>
              <a:rPr lang="it-IT" sz="5400" dirty="0" err="1" smtClean="0"/>
              <a:t>empereur</a:t>
            </a:r>
            <a:r>
              <a:rPr lang="it-IT" sz="5400" dirty="0" smtClean="0"/>
              <a:t> </a:t>
            </a:r>
            <a:r>
              <a:rPr lang="it-IT" sz="5400" dirty="0" err="1" smtClean="0"/>
              <a:t>Napoleon</a:t>
            </a:r>
            <a:endParaRPr lang="it-IT" sz="3600" dirty="0"/>
          </a:p>
        </p:txBody>
      </p:sp>
      <p:sp>
        <p:nvSpPr>
          <p:cNvPr id="12" name="Rettangolo 11"/>
          <p:cNvSpPr/>
          <p:nvPr/>
        </p:nvSpPr>
        <p:spPr>
          <a:xfrm>
            <a:off x="642910" y="5209586"/>
            <a:ext cx="43629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dirty="0" err="1" smtClean="0"/>
              <a:t>Quarante</a:t>
            </a:r>
            <a:r>
              <a:rPr lang="it-IT" sz="5400" dirty="0" smtClean="0"/>
              <a:t> </a:t>
            </a:r>
            <a:r>
              <a:rPr lang="it-IT" sz="5400" dirty="0" err="1" smtClean="0"/>
              <a:t>deux</a:t>
            </a:r>
            <a:endParaRPr lang="it-IT" sz="3600" dirty="0"/>
          </a:p>
        </p:txBody>
      </p:sp>
      <p:sp>
        <p:nvSpPr>
          <p:cNvPr id="13" name="Rettangolo 12"/>
          <p:cNvSpPr/>
          <p:nvPr/>
        </p:nvSpPr>
        <p:spPr>
          <a:xfrm>
            <a:off x="637972" y="5216335"/>
            <a:ext cx="45312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dirty="0" smtClean="0"/>
              <a:t>L’russe </a:t>
            </a:r>
            <a:r>
              <a:rPr lang="it-IT" sz="5400" dirty="0" err="1" smtClean="0"/>
              <a:t>Besuhof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2" grpId="1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2500298" y="42860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2. Rappresentare</a:t>
            </a:r>
            <a:endParaRPr lang="it-IT" sz="4000" dirty="0">
              <a:latin typeface="Berlin Sans FB" pitchFamily="34" charset="0"/>
            </a:endParaRPr>
          </a:p>
        </p:txBody>
      </p:sp>
      <p:pic>
        <p:nvPicPr>
          <p:cNvPr id="31746" name="Picture 2" descr="http://www.tuttocina.it/Mostre_conv/pics/nascimp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285992"/>
            <a:ext cx="2990850" cy="3771901"/>
          </a:xfrm>
          <a:prstGeom prst="rect">
            <a:avLst/>
          </a:prstGeom>
          <a:noFill/>
        </p:spPr>
      </p:pic>
      <p:cxnSp>
        <p:nvCxnSpPr>
          <p:cNvPr id="7" name="Connettore 1 6"/>
          <p:cNvCxnSpPr/>
          <p:nvPr/>
        </p:nvCxnSpPr>
        <p:spPr>
          <a:xfrm rot="5400000">
            <a:off x="822299" y="2392355"/>
            <a:ext cx="500066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po 24"/>
          <p:cNvGrpSpPr/>
          <p:nvPr/>
        </p:nvGrpSpPr>
        <p:grpSpPr>
          <a:xfrm>
            <a:off x="1857356" y="2143116"/>
            <a:ext cx="162114" cy="500066"/>
            <a:chOff x="1857356" y="2143116"/>
            <a:chExt cx="162114" cy="500066"/>
          </a:xfrm>
        </p:grpSpPr>
        <p:cxnSp>
          <p:nvCxnSpPr>
            <p:cNvPr id="8" name="Connettore 1 7"/>
            <p:cNvCxnSpPr/>
            <p:nvPr/>
          </p:nvCxnSpPr>
          <p:spPr>
            <a:xfrm rot="5400000">
              <a:off x="1608117" y="239235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rot="5400000">
              <a:off x="1693002" y="239235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rot="5400000">
              <a:off x="1768643" y="239235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o 23"/>
          <p:cNvGrpSpPr/>
          <p:nvPr/>
        </p:nvGrpSpPr>
        <p:grpSpPr>
          <a:xfrm>
            <a:off x="1428728" y="2143116"/>
            <a:ext cx="90676" cy="500066"/>
            <a:chOff x="1428728" y="2143116"/>
            <a:chExt cx="90676" cy="500066"/>
          </a:xfrm>
        </p:grpSpPr>
        <p:cxnSp>
          <p:nvCxnSpPr>
            <p:cNvPr id="12" name="Connettore 1 11"/>
            <p:cNvCxnSpPr/>
            <p:nvPr/>
          </p:nvCxnSpPr>
          <p:spPr>
            <a:xfrm rot="5400000">
              <a:off x="1179489" y="239235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>
              <a:off x="1268577" y="239235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o 25"/>
          <p:cNvGrpSpPr/>
          <p:nvPr/>
        </p:nvGrpSpPr>
        <p:grpSpPr>
          <a:xfrm>
            <a:off x="2338184" y="2143116"/>
            <a:ext cx="248587" cy="500066"/>
            <a:chOff x="2338184" y="2143116"/>
            <a:chExt cx="248587" cy="500066"/>
          </a:xfrm>
        </p:grpSpPr>
        <p:cxnSp>
          <p:nvCxnSpPr>
            <p:cNvPr id="14" name="Connettore 1 13"/>
            <p:cNvCxnSpPr/>
            <p:nvPr/>
          </p:nvCxnSpPr>
          <p:spPr>
            <a:xfrm rot="5400000">
              <a:off x="2088945" y="239235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/>
          </p:nvCxnSpPr>
          <p:spPr>
            <a:xfrm rot="5400000">
              <a:off x="2173830" y="239235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5400000">
              <a:off x="2249471" y="239235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>
              <a:off x="2335944" y="239235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o 26"/>
          <p:cNvGrpSpPr/>
          <p:nvPr/>
        </p:nvGrpSpPr>
        <p:grpSpPr>
          <a:xfrm>
            <a:off x="2908100" y="2143116"/>
            <a:ext cx="325816" cy="500066"/>
            <a:chOff x="2908100" y="2143116"/>
            <a:chExt cx="325816" cy="500066"/>
          </a:xfrm>
        </p:grpSpPr>
        <p:cxnSp>
          <p:nvCxnSpPr>
            <p:cNvPr id="18" name="Connettore 1 17"/>
            <p:cNvCxnSpPr/>
            <p:nvPr/>
          </p:nvCxnSpPr>
          <p:spPr>
            <a:xfrm rot="5400000">
              <a:off x="2658861" y="239235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/>
          </p:nvCxnSpPr>
          <p:spPr>
            <a:xfrm rot="5400000">
              <a:off x="2738925" y="239235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5400000">
              <a:off x="2819387" y="239235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>
              <a:off x="2901039" y="239235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/>
          </p:nvCxnSpPr>
          <p:spPr>
            <a:xfrm rot="5400000">
              <a:off x="2983089" y="239235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o 35"/>
          <p:cNvGrpSpPr/>
          <p:nvPr/>
        </p:nvGrpSpPr>
        <p:grpSpPr>
          <a:xfrm>
            <a:off x="928662" y="3071810"/>
            <a:ext cx="428628" cy="500066"/>
            <a:chOff x="3428992" y="2143116"/>
            <a:chExt cx="428628" cy="500066"/>
          </a:xfrm>
        </p:grpSpPr>
        <p:cxnSp>
          <p:nvCxnSpPr>
            <p:cNvPr id="23" name="Connettore 1 22"/>
            <p:cNvCxnSpPr/>
            <p:nvPr/>
          </p:nvCxnSpPr>
          <p:spPr>
            <a:xfrm rot="5400000">
              <a:off x="3394067" y="239235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/>
          </p:nvCxnSpPr>
          <p:spPr>
            <a:xfrm>
              <a:off x="3428992" y="2143116"/>
              <a:ext cx="428628" cy="1031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o 37"/>
          <p:cNvGrpSpPr/>
          <p:nvPr/>
        </p:nvGrpSpPr>
        <p:grpSpPr>
          <a:xfrm>
            <a:off x="1500166" y="3071810"/>
            <a:ext cx="428628" cy="500066"/>
            <a:chOff x="4129925" y="2143116"/>
            <a:chExt cx="428628" cy="500066"/>
          </a:xfrm>
        </p:grpSpPr>
        <p:grpSp>
          <p:nvGrpSpPr>
            <p:cNvPr id="32" name="Gruppo 31"/>
            <p:cNvGrpSpPr/>
            <p:nvPr/>
          </p:nvGrpSpPr>
          <p:grpSpPr>
            <a:xfrm>
              <a:off x="4286248" y="2143116"/>
              <a:ext cx="90676" cy="500066"/>
              <a:chOff x="1428728" y="2143116"/>
              <a:chExt cx="90676" cy="500066"/>
            </a:xfrm>
          </p:grpSpPr>
          <p:cxnSp>
            <p:nvCxnSpPr>
              <p:cNvPr id="33" name="Connettore 1 32"/>
              <p:cNvCxnSpPr/>
              <p:nvPr/>
            </p:nvCxnSpPr>
            <p:spPr>
              <a:xfrm rot="5400000">
                <a:off x="1179489" y="2392355"/>
                <a:ext cx="500066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1 33"/>
              <p:cNvCxnSpPr/>
              <p:nvPr/>
            </p:nvCxnSpPr>
            <p:spPr>
              <a:xfrm rot="5400000">
                <a:off x="1268577" y="2392355"/>
                <a:ext cx="500066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Connettore 1 36"/>
            <p:cNvCxnSpPr/>
            <p:nvPr/>
          </p:nvCxnSpPr>
          <p:spPr>
            <a:xfrm>
              <a:off x="4129925" y="2143116"/>
              <a:ext cx="428628" cy="1031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uppo 43"/>
          <p:cNvGrpSpPr/>
          <p:nvPr/>
        </p:nvGrpSpPr>
        <p:grpSpPr>
          <a:xfrm>
            <a:off x="2071670" y="3071810"/>
            <a:ext cx="428628" cy="500066"/>
            <a:chOff x="2085117" y="3429000"/>
            <a:chExt cx="428628" cy="500066"/>
          </a:xfrm>
        </p:grpSpPr>
        <p:grpSp>
          <p:nvGrpSpPr>
            <p:cNvPr id="39" name="Gruppo 38"/>
            <p:cNvGrpSpPr/>
            <p:nvPr/>
          </p:nvGrpSpPr>
          <p:grpSpPr>
            <a:xfrm>
              <a:off x="2214546" y="3429000"/>
              <a:ext cx="162114" cy="500066"/>
              <a:chOff x="1857356" y="2143116"/>
              <a:chExt cx="162114" cy="500066"/>
            </a:xfrm>
          </p:grpSpPr>
          <p:cxnSp>
            <p:nvCxnSpPr>
              <p:cNvPr id="40" name="Connettore 1 39"/>
              <p:cNvCxnSpPr/>
              <p:nvPr/>
            </p:nvCxnSpPr>
            <p:spPr>
              <a:xfrm rot="5400000">
                <a:off x="1608117" y="2392355"/>
                <a:ext cx="500066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1 40"/>
              <p:cNvCxnSpPr/>
              <p:nvPr/>
            </p:nvCxnSpPr>
            <p:spPr>
              <a:xfrm rot="5400000">
                <a:off x="1693002" y="2392355"/>
                <a:ext cx="500066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1 41"/>
              <p:cNvCxnSpPr/>
              <p:nvPr/>
            </p:nvCxnSpPr>
            <p:spPr>
              <a:xfrm rot="5400000">
                <a:off x="1768643" y="2392355"/>
                <a:ext cx="500066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Connettore 1 42"/>
            <p:cNvCxnSpPr/>
            <p:nvPr/>
          </p:nvCxnSpPr>
          <p:spPr>
            <a:xfrm>
              <a:off x="2085117" y="3429000"/>
              <a:ext cx="428628" cy="1031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uppo 51"/>
          <p:cNvGrpSpPr/>
          <p:nvPr/>
        </p:nvGrpSpPr>
        <p:grpSpPr>
          <a:xfrm>
            <a:off x="2714612" y="3071810"/>
            <a:ext cx="500066" cy="500066"/>
            <a:chOff x="2844041" y="3357562"/>
            <a:chExt cx="500066" cy="500066"/>
          </a:xfrm>
        </p:grpSpPr>
        <p:cxnSp>
          <p:nvCxnSpPr>
            <p:cNvPr id="35" name="Connettore 1 34"/>
            <p:cNvCxnSpPr/>
            <p:nvPr/>
          </p:nvCxnSpPr>
          <p:spPr>
            <a:xfrm>
              <a:off x="2844041" y="3357562"/>
              <a:ext cx="500066" cy="1203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uppo 44"/>
            <p:cNvGrpSpPr/>
            <p:nvPr/>
          </p:nvGrpSpPr>
          <p:grpSpPr>
            <a:xfrm>
              <a:off x="2928926" y="3357562"/>
              <a:ext cx="325816" cy="500066"/>
              <a:chOff x="2908100" y="2143116"/>
              <a:chExt cx="325816" cy="500066"/>
            </a:xfrm>
          </p:grpSpPr>
          <p:cxnSp>
            <p:nvCxnSpPr>
              <p:cNvPr id="46" name="Connettore 1 45"/>
              <p:cNvCxnSpPr/>
              <p:nvPr/>
            </p:nvCxnSpPr>
            <p:spPr>
              <a:xfrm rot="5400000">
                <a:off x="2658861" y="2392355"/>
                <a:ext cx="500066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1 46"/>
              <p:cNvCxnSpPr/>
              <p:nvPr/>
            </p:nvCxnSpPr>
            <p:spPr>
              <a:xfrm rot="5400000">
                <a:off x="2743746" y="2392355"/>
                <a:ext cx="500066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1 47"/>
              <p:cNvCxnSpPr/>
              <p:nvPr/>
            </p:nvCxnSpPr>
            <p:spPr>
              <a:xfrm rot="5400000">
                <a:off x="2819387" y="2392355"/>
                <a:ext cx="500066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1 48"/>
              <p:cNvCxnSpPr/>
              <p:nvPr/>
            </p:nvCxnSpPr>
            <p:spPr>
              <a:xfrm rot="5400000">
                <a:off x="2892413" y="2392355"/>
                <a:ext cx="500066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1 49"/>
              <p:cNvCxnSpPr/>
              <p:nvPr/>
            </p:nvCxnSpPr>
            <p:spPr>
              <a:xfrm rot="5400000">
                <a:off x="2983089" y="2392355"/>
                <a:ext cx="500066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3" name="Connettore 1 52"/>
          <p:cNvCxnSpPr/>
          <p:nvPr/>
        </p:nvCxnSpPr>
        <p:spPr>
          <a:xfrm rot="10800000">
            <a:off x="928662" y="4572008"/>
            <a:ext cx="500066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uppo 60"/>
          <p:cNvGrpSpPr/>
          <p:nvPr/>
        </p:nvGrpSpPr>
        <p:grpSpPr>
          <a:xfrm>
            <a:off x="1714480" y="4500570"/>
            <a:ext cx="500066" cy="73026"/>
            <a:chOff x="1714480" y="4500570"/>
            <a:chExt cx="500066" cy="73026"/>
          </a:xfrm>
        </p:grpSpPr>
        <p:cxnSp>
          <p:nvCxnSpPr>
            <p:cNvPr id="59" name="Connettore 1 58"/>
            <p:cNvCxnSpPr/>
            <p:nvPr/>
          </p:nvCxnSpPr>
          <p:spPr>
            <a:xfrm rot="10800000">
              <a:off x="1714480" y="4572008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 rot="10800000">
              <a:off x="1714480" y="4500570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uppo 65"/>
          <p:cNvGrpSpPr/>
          <p:nvPr/>
        </p:nvGrpSpPr>
        <p:grpSpPr>
          <a:xfrm>
            <a:off x="2500298" y="4433953"/>
            <a:ext cx="500066" cy="139643"/>
            <a:chOff x="2500298" y="4433953"/>
            <a:chExt cx="500066" cy="139643"/>
          </a:xfrm>
        </p:grpSpPr>
        <p:grpSp>
          <p:nvGrpSpPr>
            <p:cNvPr id="62" name="Gruppo 61"/>
            <p:cNvGrpSpPr/>
            <p:nvPr/>
          </p:nvGrpSpPr>
          <p:grpSpPr>
            <a:xfrm>
              <a:off x="2500298" y="4500570"/>
              <a:ext cx="500066" cy="73026"/>
              <a:chOff x="1714480" y="4500570"/>
              <a:chExt cx="500066" cy="73026"/>
            </a:xfrm>
          </p:grpSpPr>
          <p:cxnSp>
            <p:nvCxnSpPr>
              <p:cNvPr id="63" name="Connettore 1 62"/>
              <p:cNvCxnSpPr/>
              <p:nvPr/>
            </p:nvCxnSpPr>
            <p:spPr>
              <a:xfrm rot="10800000">
                <a:off x="1714480" y="4572008"/>
                <a:ext cx="500066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ttore 1 63"/>
              <p:cNvCxnSpPr/>
              <p:nvPr/>
            </p:nvCxnSpPr>
            <p:spPr>
              <a:xfrm rot="10800000">
                <a:off x="1714480" y="4500570"/>
                <a:ext cx="500066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Connettore 1 64"/>
            <p:cNvCxnSpPr/>
            <p:nvPr/>
          </p:nvCxnSpPr>
          <p:spPr>
            <a:xfrm rot="10800000">
              <a:off x="2500298" y="4433953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uppo 72"/>
          <p:cNvGrpSpPr/>
          <p:nvPr/>
        </p:nvGrpSpPr>
        <p:grpSpPr>
          <a:xfrm>
            <a:off x="3286116" y="4362515"/>
            <a:ext cx="500066" cy="211081"/>
            <a:chOff x="3286116" y="4362515"/>
            <a:chExt cx="500066" cy="211081"/>
          </a:xfrm>
        </p:grpSpPr>
        <p:grpSp>
          <p:nvGrpSpPr>
            <p:cNvPr id="67" name="Gruppo 66"/>
            <p:cNvGrpSpPr/>
            <p:nvPr/>
          </p:nvGrpSpPr>
          <p:grpSpPr>
            <a:xfrm>
              <a:off x="3286116" y="4500570"/>
              <a:ext cx="500066" cy="73026"/>
              <a:chOff x="1714480" y="4500570"/>
              <a:chExt cx="500066" cy="73026"/>
            </a:xfrm>
          </p:grpSpPr>
          <p:cxnSp>
            <p:nvCxnSpPr>
              <p:cNvPr id="68" name="Connettore 1 67"/>
              <p:cNvCxnSpPr/>
              <p:nvPr/>
            </p:nvCxnSpPr>
            <p:spPr>
              <a:xfrm rot="10800000">
                <a:off x="1714480" y="4572008"/>
                <a:ext cx="500066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ttore 1 68"/>
              <p:cNvCxnSpPr/>
              <p:nvPr/>
            </p:nvCxnSpPr>
            <p:spPr>
              <a:xfrm rot="10800000">
                <a:off x="1714480" y="4500570"/>
                <a:ext cx="500066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uppo 69"/>
            <p:cNvGrpSpPr/>
            <p:nvPr/>
          </p:nvGrpSpPr>
          <p:grpSpPr>
            <a:xfrm>
              <a:off x="3286116" y="4362515"/>
              <a:ext cx="500066" cy="73026"/>
              <a:chOff x="1714480" y="4491944"/>
              <a:chExt cx="500066" cy="73026"/>
            </a:xfrm>
          </p:grpSpPr>
          <p:cxnSp>
            <p:nvCxnSpPr>
              <p:cNvPr id="71" name="Connettore 1 70"/>
              <p:cNvCxnSpPr/>
              <p:nvPr/>
            </p:nvCxnSpPr>
            <p:spPr>
              <a:xfrm rot="10800000">
                <a:off x="1714480" y="4563382"/>
                <a:ext cx="500066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ttore 1 71"/>
              <p:cNvCxnSpPr/>
              <p:nvPr/>
            </p:nvCxnSpPr>
            <p:spPr>
              <a:xfrm rot="10800000">
                <a:off x="1714480" y="4491944"/>
                <a:ext cx="500066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uppo 81"/>
          <p:cNvGrpSpPr/>
          <p:nvPr/>
        </p:nvGrpSpPr>
        <p:grpSpPr>
          <a:xfrm>
            <a:off x="4071934" y="4298115"/>
            <a:ext cx="500066" cy="275481"/>
            <a:chOff x="4071934" y="4298115"/>
            <a:chExt cx="500066" cy="275481"/>
          </a:xfrm>
        </p:grpSpPr>
        <p:grpSp>
          <p:nvGrpSpPr>
            <p:cNvPr id="74" name="Gruppo 73"/>
            <p:cNvGrpSpPr/>
            <p:nvPr/>
          </p:nvGrpSpPr>
          <p:grpSpPr>
            <a:xfrm>
              <a:off x="4071934" y="4500570"/>
              <a:ext cx="500066" cy="73026"/>
              <a:chOff x="1714480" y="4500570"/>
              <a:chExt cx="500066" cy="73026"/>
            </a:xfrm>
          </p:grpSpPr>
          <p:cxnSp>
            <p:nvCxnSpPr>
              <p:cNvPr id="75" name="Connettore 1 74"/>
              <p:cNvCxnSpPr/>
              <p:nvPr/>
            </p:nvCxnSpPr>
            <p:spPr>
              <a:xfrm rot="10800000">
                <a:off x="1714480" y="4572008"/>
                <a:ext cx="500066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ttore 1 75"/>
              <p:cNvCxnSpPr/>
              <p:nvPr/>
            </p:nvCxnSpPr>
            <p:spPr>
              <a:xfrm rot="10800000">
                <a:off x="1714480" y="4500570"/>
                <a:ext cx="500066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uppo 76"/>
            <p:cNvGrpSpPr/>
            <p:nvPr/>
          </p:nvGrpSpPr>
          <p:grpSpPr>
            <a:xfrm>
              <a:off x="4071934" y="4298115"/>
              <a:ext cx="500066" cy="135838"/>
              <a:chOff x="2500298" y="4429132"/>
              <a:chExt cx="500066" cy="135838"/>
            </a:xfrm>
          </p:grpSpPr>
          <p:grpSp>
            <p:nvGrpSpPr>
              <p:cNvPr id="78" name="Gruppo 61"/>
              <p:cNvGrpSpPr/>
              <p:nvPr/>
            </p:nvGrpSpPr>
            <p:grpSpPr>
              <a:xfrm>
                <a:off x="2500298" y="4491944"/>
                <a:ext cx="500066" cy="73026"/>
                <a:chOff x="1714480" y="4491944"/>
                <a:chExt cx="500066" cy="73026"/>
              </a:xfrm>
            </p:grpSpPr>
            <p:cxnSp>
              <p:nvCxnSpPr>
                <p:cNvPr id="80" name="Connettore 1 79"/>
                <p:cNvCxnSpPr/>
                <p:nvPr/>
              </p:nvCxnSpPr>
              <p:spPr>
                <a:xfrm rot="10800000">
                  <a:off x="1714480" y="4563382"/>
                  <a:ext cx="500066" cy="1588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Connettore 1 80"/>
                <p:cNvCxnSpPr/>
                <p:nvPr/>
              </p:nvCxnSpPr>
              <p:spPr>
                <a:xfrm rot="10800000">
                  <a:off x="1714480" y="4491944"/>
                  <a:ext cx="500066" cy="1588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9" name="Connettore 1 78"/>
              <p:cNvCxnSpPr/>
              <p:nvPr/>
            </p:nvCxnSpPr>
            <p:spPr>
              <a:xfrm rot="10800000">
                <a:off x="2500298" y="4429132"/>
                <a:ext cx="500066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Gruppo 91"/>
          <p:cNvGrpSpPr/>
          <p:nvPr/>
        </p:nvGrpSpPr>
        <p:grpSpPr>
          <a:xfrm>
            <a:off x="901768" y="5000636"/>
            <a:ext cx="500066" cy="501654"/>
            <a:chOff x="901768" y="5000636"/>
            <a:chExt cx="500066" cy="501654"/>
          </a:xfrm>
        </p:grpSpPr>
        <p:cxnSp>
          <p:nvCxnSpPr>
            <p:cNvPr id="83" name="Connettore 1 82"/>
            <p:cNvCxnSpPr/>
            <p:nvPr/>
          </p:nvCxnSpPr>
          <p:spPr>
            <a:xfrm rot="5400000">
              <a:off x="893737" y="524987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/>
            <p:nvPr/>
          </p:nvCxnSpPr>
          <p:spPr>
            <a:xfrm rot="10800000">
              <a:off x="901768" y="5500702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uppo 90"/>
          <p:cNvGrpSpPr/>
          <p:nvPr/>
        </p:nvGrpSpPr>
        <p:grpSpPr>
          <a:xfrm>
            <a:off x="1669936" y="5000636"/>
            <a:ext cx="500066" cy="500860"/>
            <a:chOff x="1669936" y="5072868"/>
            <a:chExt cx="500066" cy="500860"/>
          </a:xfrm>
        </p:grpSpPr>
        <p:cxnSp>
          <p:nvCxnSpPr>
            <p:cNvPr id="85" name="Connettore 1 84"/>
            <p:cNvCxnSpPr/>
            <p:nvPr/>
          </p:nvCxnSpPr>
          <p:spPr>
            <a:xfrm rot="5400000">
              <a:off x="1714480" y="5286388"/>
              <a:ext cx="428628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uppo 87"/>
            <p:cNvGrpSpPr/>
            <p:nvPr/>
          </p:nvGrpSpPr>
          <p:grpSpPr>
            <a:xfrm>
              <a:off x="1669936" y="5500702"/>
              <a:ext cx="500066" cy="73026"/>
              <a:chOff x="1714480" y="4500570"/>
              <a:chExt cx="500066" cy="73026"/>
            </a:xfrm>
          </p:grpSpPr>
          <p:cxnSp>
            <p:nvCxnSpPr>
              <p:cNvPr id="89" name="Connettore 1 88"/>
              <p:cNvCxnSpPr/>
              <p:nvPr/>
            </p:nvCxnSpPr>
            <p:spPr>
              <a:xfrm rot="10800000">
                <a:off x="1714480" y="4572008"/>
                <a:ext cx="500066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ttore 1 89"/>
              <p:cNvCxnSpPr/>
              <p:nvPr/>
            </p:nvCxnSpPr>
            <p:spPr>
              <a:xfrm rot="10800000">
                <a:off x="1714480" y="4500570"/>
                <a:ext cx="500066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9" name="Gruppo 108"/>
          <p:cNvGrpSpPr/>
          <p:nvPr/>
        </p:nvGrpSpPr>
        <p:grpSpPr>
          <a:xfrm>
            <a:off x="2473404" y="5000636"/>
            <a:ext cx="500066" cy="488207"/>
            <a:chOff x="2473404" y="5000636"/>
            <a:chExt cx="500066" cy="488207"/>
          </a:xfrm>
        </p:grpSpPr>
        <p:cxnSp>
          <p:nvCxnSpPr>
            <p:cNvPr id="86" name="Connettore 1 85"/>
            <p:cNvCxnSpPr/>
            <p:nvPr/>
          </p:nvCxnSpPr>
          <p:spPr>
            <a:xfrm rot="5400000">
              <a:off x="2536017" y="5178437"/>
              <a:ext cx="35719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uppo 92"/>
            <p:cNvGrpSpPr/>
            <p:nvPr/>
          </p:nvGrpSpPr>
          <p:grpSpPr>
            <a:xfrm>
              <a:off x="2473404" y="5349200"/>
              <a:ext cx="500066" cy="139643"/>
              <a:chOff x="2500298" y="4433953"/>
              <a:chExt cx="500066" cy="139643"/>
            </a:xfrm>
          </p:grpSpPr>
          <p:grpSp>
            <p:nvGrpSpPr>
              <p:cNvPr id="94" name="Gruppo 61"/>
              <p:cNvGrpSpPr/>
              <p:nvPr/>
            </p:nvGrpSpPr>
            <p:grpSpPr>
              <a:xfrm>
                <a:off x="2500298" y="4500570"/>
                <a:ext cx="500066" cy="73026"/>
                <a:chOff x="1714480" y="4500570"/>
                <a:chExt cx="500066" cy="73026"/>
              </a:xfrm>
            </p:grpSpPr>
            <p:cxnSp>
              <p:nvCxnSpPr>
                <p:cNvPr id="96" name="Connettore 1 95"/>
                <p:cNvCxnSpPr/>
                <p:nvPr/>
              </p:nvCxnSpPr>
              <p:spPr>
                <a:xfrm rot="10800000">
                  <a:off x="1714480" y="4572008"/>
                  <a:ext cx="500066" cy="1588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Connettore 1 96"/>
                <p:cNvCxnSpPr/>
                <p:nvPr/>
              </p:nvCxnSpPr>
              <p:spPr>
                <a:xfrm rot="10800000">
                  <a:off x="1714480" y="4500570"/>
                  <a:ext cx="500066" cy="1588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Connettore 1 94"/>
              <p:cNvCxnSpPr/>
              <p:nvPr/>
            </p:nvCxnSpPr>
            <p:spPr>
              <a:xfrm rot="10800000">
                <a:off x="2500298" y="4433953"/>
                <a:ext cx="500066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uppo 107"/>
          <p:cNvGrpSpPr/>
          <p:nvPr/>
        </p:nvGrpSpPr>
        <p:grpSpPr>
          <a:xfrm>
            <a:off x="3241572" y="5000636"/>
            <a:ext cx="500066" cy="496833"/>
            <a:chOff x="3241572" y="5000636"/>
            <a:chExt cx="500066" cy="496833"/>
          </a:xfrm>
        </p:grpSpPr>
        <p:cxnSp>
          <p:nvCxnSpPr>
            <p:cNvPr id="87" name="Connettore 1 86"/>
            <p:cNvCxnSpPr/>
            <p:nvPr/>
          </p:nvCxnSpPr>
          <p:spPr>
            <a:xfrm rot="5400000">
              <a:off x="3358348" y="5142718"/>
              <a:ext cx="285752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uppo 100"/>
            <p:cNvGrpSpPr/>
            <p:nvPr/>
          </p:nvGrpSpPr>
          <p:grpSpPr>
            <a:xfrm>
              <a:off x="3241572" y="5286388"/>
              <a:ext cx="500066" cy="211081"/>
              <a:chOff x="3286116" y="4371141"/>
              <a:chExt cx="500066" cy="211081"/>
            </a:xfrm>
          </p:grpSpPr>
          <p:grpSp>
            <p:nvGrpSpPr>
              <p:cNvPr id="102" name="Gruppo 66"/>
              <p:cNvGrpSpPr/>
              <p:nvPr/>
            </p:nvGrpSpPr>
            <p:grpSpPr>
              <a:xfrm>
                <a:off x="3286116" y="4509196"/>
                <a:ext cx="500066" cy="73026"/>
                <a:chOff x="1714480" y="4509196"/>
                <a:chExt cx="500066" cy="73026"/>
              </a:xfrm>
            </p:grpSpPr>
            <p:cxnSp>
              <p:nvCxnSpPr>
                <p:cNvPr id="106" name="Connettore 1 105"/>
                <p:cNvCxnSpPr/>
                <p:nvPr/>
              </p:nvCxnSpPr>
              <p:spPr>
                <a:xfrm rot="10800000">
                  <a:off x="1714480" y="4580634"/>
                  <a:ext cx="500066" cy="1588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Connettore 1 106"/>
                <p:cNvCxnSpPr/>
                <p:nvPr/>
              </p:nvCxnSpPr>
              <p:spPr>
                <a:xfrm rot="10800000">
                  <a:off x="1714480" y="4509196"/>
                  <a:ext cx="500066" cy="1588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Gruppo 69"/>
              <p:cNvGrpSpPr/>
              <p:nvPr/>
            </p:nvGrpSpPr>
            <p:grpSpPr>
              <a:xfrm>
                <a:off x="3286116" y="4371141"/>
                <a:ext cx="500066" cy="73026"/>
                <a:chOff x="1714480" y="4500570"/>
                <a:chExt cx="500066" cy="73026"/>
              </a:xfrm>
            </p:grpSpPr>
            <p:cxnSp>
              <p:nvCxnSpPr>
                <p:cNvPr id="104" name="Connettore 1 103"/>
                <p:cNvCxnSpPr/>
                <p:nvPr/>
              </p:nvCxnSpPr>
              <p:spPr>
                <a:xfrm rot="10800000">
                  <a:off x="1714480" y="4572008"/>
                  <a:ext cx="500066" cy="1588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Connettore 1 104"/>
                <p:cNvCxnSpPr/>
                <p:nvPr/>
              </p:nvCxnSpPr>
              <p:spPr>
                <a:xfrm rot="10800000">
                  <a:off x="1714480" y="4500570"/>
                  <a:ext cx="500066" cy="1588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2500298" y="42860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2. Rappresentare</a:t>
            </a:r>
            <a:endParaRPr lang="it-IT" sz="4000" dirty="0">
              <a:latin typeface="Berlin Sans FB" pitchFamily="34" charset="0"/>
            </a:endParaRPr>
          </a:p>
        </p:txBody>
      </p:sp>
      <p:pic>
        <p:nvPicPr>
          <p:cNvPr id="31746" name="Picture 2" descr="http://www.tuttocina.it/Mostre_conv/pics/nascimp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285992"/>
            <a:ext cx="2990850" cy="3771901"/>
          </a:xfrm>
          <a:prstGeom prst="rect">
            <a:avLst/>
          </a:prstGeom>
          <a:noFill/>
        </p:spPr>
      </p:pic>
      <p:cxnSp>
        <p:nvCxnSpPr>
          <p:cNvPr id="7" name="Connettore 1 6"/>
          <p:cNvCxnSpPr/>
          <p:nvPr/>
        </p:nvCxnSpPr>
        <p:spPr>
          <a:xfrm rot="5400000">
            <a:off x="822299" y="2749545"/>
            <a:ext cx="500066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po 37"/>
          <p:cNvGrpSpPr/>
          <p:nvPr/>
        </p:nvGrpSpPr>
        <p:grpSpPr>
          <a:xfrm>
            <a:off x="1428728" y="2500306"/>
            <a:ext cx="428628" cy="500066"/>
            <a:chOff x="4129925" y="2143116"/>
            <a:chExt cx="428628" cy="500066"/>
          </a:xfrm>
        </p:grpSpPr>
        <p:grpSp>
          <p:nvGrpSpPr>
            <p:cNvPr id="26" name="Gruppo 31"/>
            <p:cNvGrpSpPr/>
            <p:nvPr/>
          </p:nvGrpSpPr>
          <p:grpSpPr>
            <a:xfrm>
              <a:off x="4286248" y="2143116"/>
              <a:ext cx="90676" cy="500066"/>
              <a:chOff x="1428728" y="2143116"/>
              <a:chExt cx="90676" cy="500066"/>
            </a:xfrm>
          </p:grpSpPr>
          <p:cxnSp>
            <p:nvCxnSpPr>
              <p:cNvPr id="33" name="Connettore 1 32"/>
              <p:cNvCxnSpPr/>
              <p:nvPr/>
            </p:nvCxnSpPr>
            <p:spPr>
              <a:xfrm rot="5400000">
                <a:off x="1179489" y="2392355"/>
                <a:ext cx="500066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1 33"/>
              <p:cNvCxnSpPr/>
              <p:nvPr/>
            </p:nvCxnSpPr>
            <p:spPr>
              <a:xfrm rot="5400000">
                <a:off x="1268577" y="2392355"/>
                <a:ext cx="500066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Connettore 1 36"/>
            <p:cNvCxnSpPr/>
            <p:nvPr/>
          </p:nvCxnSpPr>
          <p:spPr>
            <a:xfrm>
              <a:off x="4129925" y="2143116"/>
              <a:ext cx="428628" cy="1031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po 72"/>
          <p:cNvGrpSpPr/>
          <p:nvPr/>
        </p:nvGrpSpPr>
        <p:grpSpPr>
          <a:xfrm>
            <a:off x="1071538" y="2643182"/>
            <a:ext cx="500066" cy="202455"/>
            <a:chOff x="3286116" y="4371141"/>
            <a:chExt cx="500066" cy="202455"/>
          </a:xfrm>
        </p:grpSpPr>
        <p:grpSp>
          <p:nvGrpSpPr>
            <p:cNvPr id="44" name="Gruppo 66"/>
            <p:cNvGrpSpPr/>
            <p:nvPr/>
          </p:nvGrpSpPr>
          <p:grpSpPr>
            <a:xfrm>
              <a:off x="3286116" y="4509196"/>
              <a:ext cx="500066" cy="64400"/>
              <a:chOff x="1714480" y="4509196"/>
              <a:chExt cx="500066" cy="64400"/>
            </a:xfrm>
          </p:grpSpPr>
          <p:cxnSp>
            <p:nvCxnSpPr>
              <p:cNvPr id="68" name="Connettore 1 67"/>
              <p:cNvCxnSpPr/>
              <p:nvPr/>
            </p:nvCxnSpPr>
            <p:spPr>
              <a:xfrm rot="10800000">
                <a:off x="1714480" y="4572008"/>
                <a:ext cx="500066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ttore 1 68"/>
              <p:cNvCxnSpPr/>
              <p:nvPr/>
            </p:nvCxnSpPr>
            <p:spPr>
              <a:xfrm rot="10800000">
                <a:off x="1714480" y="4509196"/>
                <a:ext cx="500066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uppo 69"/>
            <p:cNvGrpSpPr/>
            <p:nvPr/>
          </p:nvGrpSpPr>
          <p:grpSpPr>
            <a:xfrm>
              <a:off x="3286116" y="4371141"/>
              <a:ext cx="500066" cy="64400"/>
              <a:chOff x="1714480" y="4500570"/>
              <a:chExt cx="500066" cy="64400"/>
            </a:xfrm>
          </p:grpSpPr>
          <p:cxnSp>
            <p:nvCxnSpPr>
              <p:cNvPr id="71" name="Connettore 1 70"/>
              <p:cNvCxnSpPr/>
              <p:nvPr/>
            </p:nvCxnSpPr>
            <p:spPr>
              <a:xfrm rot="10800000">
                <a:off x="1714480" y="4563382"/>
                <a:ext cx="500066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ttore 1 71"/>
              <p:cNvCxnSpPr/>
              <p:nvPr/>
            </p:nvCxnSpPr>
            <p:spPr>
              <a:xfrm rot="10800000">
                <a:off x="1714480" y="4500570"/>
                <a:ext cx="500066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uppo 24"/>
          <p:cNvGrpSpPr/>
          <p:nvPr/>
        </p:nvGrpSpPr>
        <p:grpSpPr>
          <a:xfrm>
            <a:off x="1785918" y="3656761"/>
            <a:ext cx="162114" cy="500066"/>
            <a:chOff x="1857356" y="2143116"/>
            <a:chExt cx="162114" cy="500066"/>
          </a:xfrm>
        </p:grpSpPr>
        <p:cxnSp>
          <p:nvCxnSpPr>
            <p:cNvPr id="8" name="Connettore 1 7"/>
            <p:cNvCxnSpPr/>
            <p:nvPr/>
          </p:nvCxnSpPr>
          <p:spPr>
            <a:xfrm rot="5400000">
              <a:off x="1608117" y="239235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rot="5400000">
              <a:off x="1693002" y="239235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rot="5400000">
              <a:off x="1768643" y="239235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o 25"/>
          <p:cNvGrpSpPr/>
          <p:nvPr/>
        </p:nvGrpSpPr>
        <p:grpSpPr>
          <a:xfrm>
            <a:off x="1000100" y="3656761"/>
            <a:ext cx="248587" cy="500066"/>
            <a:chOff x="2338184" y="2143116"/>
            <a:chExt cx="248587" cy="500066"/>
          </a:xfrm>
        </p:grpSpPr>
        <p:cxnSp>
          <p:nvCxnSpPr>
            <p:cNvPr id="14" name="Connettore 1 13"/>
            <p:cNvCxnSpPr/>
            <p:nvPr/>
          </p:nvCxnSpPr>
          <p:spPr>
            <a:xfrm rot="5400000">
              <a:off x="2088945" y="239235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/>
          </p:nvCxnSpPr>
          <p:spPr>
            <a:xfrm rot="5400000">
              <a:off x="2173830" y="239235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5400000">
              <a:off x="2262918" y="239235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>
              <a:off x="2335944" y="239235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uppo 107"/>
          <p:cNvGrpSpPr/>
          <p:nvPr/>
        </p:nvGrpSpPr>
        <p:grpSpPr>
          <a:xfrm>
            <a:off x="1272405" y="3643314"/>
            <a:ext cx="500066" cy="488207"/>
            <a:chOff x="3241572" y="5000636"/>
            <a:chExt cx="500066" cy="488207"/>
          </a:xfrm>
        </p:grpSpPr>
        <p:cxnSp>
          <p:nvCxnSpPr>
            <p:cNvPr id="87" name="Connettore 1 86"/>
            <p:cNvCxnSpPr/>
            <p:nvPr/>
          </p:nvCxnSpPr>
          <p:spPr>
            <a:xfrm rot="5400000">
              <a:off x="3358348" y="5142718"/>
              <a:ext cx="285752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uppo 100"/>
            <p:cNvGrpSpPr/>
            <p:nvPr/>
          </p:nvGrpSpPr>
          <p:grpSpPr>
            <a:xfrm>
              <a:off x="3241572" y="5277762"/>
              <a:ext cx="500066" cy="211081"/>
              <a:chOff x="3286116" y="4362515"/>
              <a:chExt cx="500066" cy="211081"/>
            </a:xfrm>
          </p:grpSpPr>
          <p:grpSp>
            <p:nvGrpSpPr>
              <p:cNvPr id="73" name="Gruppo 66"/>
              <p:cNvGrpSpPr/>
              <p:nvPr/>
            </p:nvGrpSpPr>
            <p:grpSpPr>
              <a:xfrm>
                <a:off x="3286116" y="4500570"/>
                <a:ext cx="500066" cy="73026"/>
                <a:chOff x="1714480" y="4500570"/>
                <a:chExt cx="500066" cy="73026"/>
              </a:xfrm>
            </p:grpSpPr>
            <p:cxnSp>
              <p:nvCxnSpPr>
                <p:cNvPr id="106" name="Connettore 1 105"/>
                <p:cNvCxnSpPr/>
                <p:nvPr/>
              </p:nvCxnSpPr>
              <p:spPr>
                <a:xfrm rot="10800000">
                  <a:off x="1714480" y="4572008"/>
                  <a:ext cx="500066" cy="1588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Connettore 1 106"/>
                <p:cNvCxnSpPr/>
                <p:nvPr/>
              </p:nvCxnSpPr>
              <p:spPr>
                <a:xfrm rot="10800000">
                  <a:off x="1714480" y="4500570"/>
                  <a:ext cx="500066" cy="1588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o 69"/>
              <p:cNvGrpSpPr/>
              <p:nvPr/>
            </p:nvGrpSpPr>
            <p:grpSpPr>
              <a:xfrm>
                <a:off x="3286116" y="4362515"/>
                <a:ext cx="500066" cy="68205"/>
                <a:chOff x="1714480" y="4491944"/>
                <a:chExt cx="500066" cy="68205"/>
              </a:xfrm>
            </p:grpSpPr>
            <p:cxnSp>
              <p:nvCxnSpPr>
                <p:cNvPr id="104" name="Connettore 1 103"/>
                <p:cNvCxnSpPr/>
                <p:nvPr/>
              </p:nvCxnSpPr>
              <p:spPr>
                <a:xfrm rot="10800000">
                  <a:off x="1714480" y="4558561"/>
                  <a:ext cx="500066" cy="1588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Connettore 1 104"/>
                <p:cNvCxnSpPr/>
                <p:nvPr/>
              </p:nvCxnSpPr>
              <p:spPr>
                <a:xfrm rot="10800000">
                  <a:off x="1714480" y="4491944"/>
                  <a:ext cx="500066" cy="1588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" name="Gruppo 26"/>
          <p:cNvGrpSpPr/>
          <p:nvPr/>
        </p:nvGrpSpPr>
        <p:grpSpPr>
          <a:xfrm>
            <a:off x="1000100" y="4857760"/>
            <a:ext cx="325816" cy="500066"/>
            <a:chOff x="2908100" y="2143116"/>
            <a:chExt cx="325816" cy="500066"/>
          </a:xfrm>
        </p:grpSpPr>
        <p:cxnSp>
          <p:nvCxnSpPr>
            <p:cNvPr id="18" name="Connettore 1 17"/>
            <p:cNvCxnSpPr/>
            <p:nvPr/>
          </p:nvCxnSpPr>
          <p:spPr>
            <a:xfrm rot="5400000">
              <a:off x="2658861" y="239235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/>
          </p:nvCxnSpPr>
          <p:spPr>
            <a:xfrm rot="5400000">
              <a:off x="2738925" y="239235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5400000">
              <a:off x="2819387" y="239235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>
              <a:off x="2901039" y="239235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/>
          </p:nvCxnSpPr>
          <p:spPr>
            <a:xfrm rot="5400000">
              <a:off x="2983089" y="239235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o 43"/>
          <p:cNvGrpSpPr/>
          <p:nvPr/>
        </p:nvGrpSpPr>
        <p:grpSpPr>
          <a:xfrm>
            <a:off x="1571604" y="4857760"/>
            <a:ext cx="428628" cy="500066"/>
            <a:chOff x="2085117" y="3429000"/>
            <a:chExt cx="428628" cy="500066"/>
          </a:xfrm>
        </p:grpSpPr>
        <p:grpSp>
          <p:nvGrpSpPr>
            <p:cNvPr id="29" name="Gruppo 38"/>
            <p:cNvGrpSpPr/>
            <p:nvPr/>
          </p:nvGrpSpPr>
          <p:grpSpPr>
            <a:xfrm>
              <a:off x="2214546" y="3429000"/>
              <a:ext cx="162114" cy="500066"/>
              <a:chOff x="1857356" y="2143116"/>
              <a:chExt cx="162114" cy="500066"/>
            </a:xfrm>
          </p:grpSpPr>
          <p:cxnSp>
            <p:nvCxnSpPr>
              <p:cNvPr id="40" name="Connettore 1 39"/>
              <p:cNvCxnSpPr/>
              <p:nvPr/>
            </p:nvCxnSpPr>
            <p:spPr>
              <a:xfrm rot="5400000">
                <a:off x="1608117" y="2392355"/>
                <a:ext cx="500066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1 40"/>
              <p:cNvCxnSpPr/>
              <p:nvPr/>
            </p:nvCxnSpPr>
            <p:spPr>
              <a:xfrm rot="5400000">
                <a:off x="1688181" y="2392355"/>
                <a:ext cx="500066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1 41"/>
              <p:cNvCxnSpPr/>
              <p:nvPr/>
            </p:nvCxnSpPr>
            <p:spPr>
              <a:xfrm rot="5400000">
                <a:off x="1768643" y="2392355"/>
                <a:ext cx="500066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Connettore 1 42"/>
            <p:cNvCxnSpPr/>
            <p:nvPr/>
          </p:nvCxnSpPr>
          <p:spPr>
            <a:xfrm>
              <a:off x="2085117" y="3429000"/>
              <a:ext cx="428628" cy="1031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uppo 108"/>
          <p:cNvGrpSpPr/>
          <p:nvPr/>
        </p:nvGrpSpPr>
        <p:grpSpPr>
          <a:xfrm>
            <a:off x="1857356" y="4857760"/>
            <a:ext cx="500066" cy="488207"/>
            <a:chOff x="2473404" y="5000636"/>
            <a:chExt cx="500066" cy="488207"/>
          </a:xfrm>
        </p:grpSpPr>
        <p:cxnSp>
          <p:nvCxnSpPr>
            <p:cNvPr id="86" name="Connettore 1 85"/>
            <p:cNvCxnSpPr/>
            <p:nvPr/>
          </p:nvCxnSpPr>
          <p:spPr>
            <a:xfrm rot="5400000">
              <a:off x="2536017" y="5178437"/>
              <a:ext cx="35719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uppo 92"/>
            <p:cNvGrpSpPr/>
            <p:nvPr/>
          </p:nvGrpSpPr>
          <p:grpSpPr>
            <a:xfrm>
              <a:off x="2473404" y="5344379"/>
              <a:ext cx="500066" cy="144464"/>
              <a:chOff x="2500298" y="4429132"/>
              <a:chExt cx="500066" cy="144464"/>
            </a:xfrm>
          </p:grpSpPr>
          <p:grpSp>
            <p:nvGrpSpPr>
              <p:cNvPr id="66" name="Gruppo 61"/>
              <p:cNvGrpSpPr/>
              <p:nvPr/>
            </p:nvGrpSpPr>
            <p:grpSpPr>
              <a:xfrm>
                <a:off x="2500298" y="4500570"/>
                <a:ext cx="500066" cy="73026"/>
                <a:chOff x="1714480" y="4500570"/>
                <a:chExt cx="500066" cy="73026"/>
              </a:xfrm>
            </p:grpSpPr>
            <p:cxnSp>
              <p:nvCxnSpPr>
                <p:cNvPr id="96" name="Connettore 1 95"/>
                <p:cNvCxnSpPr/>
                <p:nvPr/>
              </p:nvCxnSpPr>
              <p:spPr>
                <a:xfrm rot="10800000">
                  <a:off x="1714480" y="4572008"/>
                  <a:ext cx="500066" cy="1588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Connettore 1 96"/>
                <p:cNvCxnSpPr/>
                <p:nvPr/>
              </p:nvCxnSpPr>
              <p:spPr>
                <a:xfrm rot="10800000">
                  <a:off x="1714480" y="4500570"/>
                  <a:ext cx="500066" cy="1588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Connettore 1 94"/>
              <p:cNvCxnSpPr/>
              <p:nvPr/>
            </p:nvCxnSpPr>
            <p:spPr>
              <a:xfrm rot="10800000">
                <a:off x="2500298" y="4429132"/>
                <a:ext cx="500066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Ovale 97"/>
          <p:cNvSpPr/>
          <p:nvPr/>
        </p:nvSpPr>
        <p:spPr>
          <a:xfrm>
            <a:off x="1361493" y="4929198"/>
            <a:ext cx="285752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" name="CasellaDiTesto 101"/>
          <p:cNvSpPr txBox="1"/>
          <p:nvPr/>
        </p:nvSpPr>
        <p:spPr>
          <a:xfrm>
            <a:off x="3143240" y="2500306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+mj-lt"/>
              </a:rPr>
              <a:t>147</a:t>
            </a:r>
            <a:endParaRPr lang="it-IT" sz="3200" dirty="0">
              <a:latin typeface="+mj-lt"/>
            </a:endParaRPr>
          </a:p>
        </p:txBody>
      </p:sp>
      <p:sp>
        <p:nvSpPr>
          <p:cNvPr id="103" name="CasellaDiTesto 102"/>
          <p:cNvSpPr txBox="1"/>
          <p:nvPr/>
        </p:nvSpPr>
        <p:spPr>
          <a:xfrm>
            <a:off x="3143240" y="364331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+mj-lt"/>
              </a:rPr>
              <a:t>493</a:t>
            </a:r>
            <a:endParaRPr lang="it-IT" sz="3200" dirty="0">
              <a:latin typeface="+mj-lt"/>
            </a:endParaRPr>
          </a:p>
        </p:txBody>
      </p:sp>
      <p:sp>
        <p:nvSpPr>
          <p:cNvPr id="108" name="CasellaDiTesto 107"/>
          <p:cNvSpPr txBox="1"/>
          <p:nvPr/>
        </p:nvSpPr>
        <p:spPr>
          <a:xfrm>
            <a:off x="3071802" y="471488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+mj-lt"/>
              </a:rPr>
              <a:t>5088</a:t>
            </a:r>
            <a:endParaRPr lang="it-IT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2" grpId="0"/>
      <p:bldP spid="103" grpId="0"/>
      <p:bldP spid="10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anlorenzobellizzi.org/Foto%20Viaggi/Honduras/numeri-m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486037"/>
            <a:ext cx="2362200" cy="2724151"/>
          </a:xfrm>
          <a:prstGeom prst="rect">
            <a:avLst/>
          </a:prstGeom>
          <a:noFill/>
        </p:spPr>
      </p:pic>
      <p:pic>
        <p:nvPicPr>
          <p:cNvPr id="1028" name="Picture 4" descr="http://www.universonline.it/_misteri/articoli_m/img/numeri_maya/fac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486037"/>
            <a:ext cx="2371725" cy="2800351"/>
          </a:xfrm>
          <a:prstGeom prst="rect">
            <a:avLst/>
          </a:prstGeom>
          <a:noFill/>
        </p:spPr>
      </p:pic>
      <p:pic>
        <p:nvPicPr>
          <p:cNvPr id="4" name="Picture 8" descr="pain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2500298" y="42860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2. Rappresentare</a:t>
            </a:r>
            <a:endParaRPr lang="it-IT" sz="40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2500298" y="42860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2. Rappresentare</a:t>
            </a:r>
            <a:endParaRPr lang="it-IT" sz="4000" dirty="0">
              <a:latin typeface="Berlin Sans FB" pitchFamily="34" charset="0"/>
            </a:endParaRPr>
          </a:p>
        </p:txBody>
      </p:sp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071678"/>
            <a:ext cx="1031863" cy="901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000240"/>
            <a:ext cx="845942" cy="1031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18" name="Gruppo 17"/>
          <p:cNvGrpSpPr/>
          <p:nvPr/>
        </p:nvGrpSpPr>
        <p:grpSpPr>
          <a:xfrm>
            <a:off x="428596" y="3500438"/>
            <a:ext cx="1856223" cy="588983"/>
            <a:chOff x="914807" y="3472644"/>
            <a:chExt cx="1856223" cy="588983"/>
          </a:xfrm>
        </p:grpSpPr>
        <p:pic>
          <p:nvPicPr>
            <p:cNvPr id="9" name="Picture 5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4807" y="3483501"/>
              <a:ext cx="500570" cy="5781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11" name="Picture 6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5852" y="3483501"/>
              <a:ext cx="500570" cy="5781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12" name="Picture 6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43042" y="3483501"/>
              <a:ext cx="500570" cy="5781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3" name="Picture 6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67904" y="3472644"/>
              <a:ext cx="265418" cy="5699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4" name="Picture 6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86758" y="3472644"/>
              <a:ext cx="267747" cy="5699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5" name="Picture 6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03283" y="3472644"/>
              <a:ext cx="267747" cy="5699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32770" name="Picture 2" descr="https://scientificgems.files.wordpress.com/2013/11/plimpton_322-colorise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2428868"/>
            <a:ext cx="4214842" cy="2890584"/>
          </a:xfrm>
          <a:prstGeom prst="rect">
            <a:avLst/>
          </a:prstGeom>
          <a:noFill/>
        </p:spPr>
      </p:pic>
      <p:grpSp>
        <p:nvGrpSpPr>
          <p:cNvPr id="41" name="Gruppo 40"/>
          <p:cNvGrpSpPr/>
          <p:nvPr/>
        </p:nvGrpSpPr>
        <p:grpSpPr>
          <a:xfrm>
            <a:off x="449263" y="4371976"/>
            <a:ext cx="1493817" cy="1063624"/>
            <a:chOff x="449263" y="4371976"/>
            <a:chExt cx="1493817" cy="1063624"/>
          </a:xfrm>
        </p:grpSpPr>
        <p:sp>
          <p:nvSpPr>
            <p:cNvPr id="20" name="Text Box 44"/>
            <p:cNvSpPr txBox="1">
              <a:spLocks noChangeArrowheads="1"/>
            </p:cNvSpPr>
            <p:nvPr/>
          </p:nvSpPr>
          <p:spPr bwMode="auto">
            <a:xfrm>
              <a:off x="1152525" y="4494213"/>
              <a:ext cx="561975" cy="9413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5000" rIns="90000" bIns="45000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5400">
                  <a:solidFill>
                    <a:srgbClr val="000000"/>
                  </a:solidFill>
                  <a:cs typeface="DejaVu Sans" pitchFamily="34" charset="0"/>
                </a:rPr>
                <a:t>?</a:t>
              </a:r>
            </a:p>
          </p:txBody>
        </p:sp>
        <p:pic>
          <p:nvPicPr>
            <p:cNvPr id="23" name="Picture 6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52550" y="4414838"/>
              <a:ext cx="427037" cy="4603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4" name="Picture 6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33500" y="4829176"/>
              <a:ext cx="427037" cy="4603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5" name="Picture 6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9263" y="4371976"/>
              <a:ext cx="256019" cy="4905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6" name="Picture 7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14480" y="4602163"/>
              <a:ext cx="228600" cy="4540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7" name="Picture 7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3113" y="4371976"/>
              <a:ext cx="256019" cy="4905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8" name="Picture 7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95375" y="4371976"/>
              <a:ext cx="257151" cy="4905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9" name="Picture 7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5000" y="4808538"/>
              <a:ext cx="256019" cy="4905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0" name="Picture 7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57263" y="4808538"/>
              <a:ext cx="257151" cy="4905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31" name="CasellaDiTesto 30"/>
          <p:cNvSpPr txBox="1"/>
          <p:nvPr/>
        </p:nvSpPr>
        <p:spPr>
          <a:xfrm>
            <a:off x="3000364" y="3571876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+mj-lt"/>
              </a:rPr>
              <a:t>33</a:t>
            </a:r>
            <a:endParaRPr lang="it-IT" sz="3200" dirty="0">
              <a:latin typeface="+mj-lt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3000364" y="4429132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+mj-lt"/>
              </a:rPr>
              <a:t>321</a:t>
            </a:r>
            <a:endParaRPr lang="it-IT" sz="3200" dirty="0">
              <a:latin typeface="+mj-lt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429124" y="578645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+mj-lt"/>
              </a:rPr>
              <a:t>3615</a:t>
            </a:r>
            <a:endParaRPr lang="it-IT" sz="3200" dirty="0">
              <a:latin typeface="+mj-lt"/>
            </a:endParaRPr>
          </a:p>
        </p:txBody>
      </p:sp>
      <p:grpSp>
        <p:nvGrpSpPr>
          <p:cNvPr id="42" name="Gruppo 41"/>
          <p:cNvGrpSpPr/>
          <p:nvPr/>
        </p:nvGrpSpPr>
        <p:grpSpPr>
          <a:xfrm>
            <a:off x="571472" y="5572140"/>
            <a:ext cx="2928958" cy="1031863"/>
            <a:chOff x="571472" y="5572140"/>
            <a:chExt cx="2928958" cy="1031863"/>
          </a:xfrm>
        </p:grpSpPr>
        <p:pic>
          <p:nvPicPr>
            <p:cNvPr id="34" name="Picture 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1472" y="5572140"/>
              <a:ext cx="845942" cy="10318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5" name="Picture 2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14480" y="5643578"/>
              <a:ext cx="1031863" cy="9017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6" name="Picture 6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97167" y="5573757"/>
              <a:ext cx="256019" cy="4905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7" name="Picture 7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21017" y="5573757"/>
              <a:ext cx="256019" cy="4905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8" name="Picture 7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43279" y="5573757"/>
              <a:ext cx="257151" cy="4905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9" name="Picture 7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2904" y="6010319"/>
              <a:ext cx="256019" cy="4905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40" name="Picture 7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05167" y="6010319"/>
              <a:ext cx="257151" cy="4905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5816220"/>
            <a:ext cx="714380" cy="6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143240" y="428604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3. Misurare</a:t>
            </a:r>
            <a:endParaRPr lang="it-IT" sz="4000" dirty="0">
              <a:latin typeface="Berlin Sans FB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28860" y="2071678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Berlin Sans FB" pitchFamily="34" charset="0"/>
              </a:rPr>
              <a:t>Multipli e  sottomultipli</a:t>
            </a:r>
            <a:endParaRPr lang="it-IT" sz="2800" dirty="0">
              <a:latin typeface="Berlin Sans FB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72339" y="4454402"/>
            <a:ext cx="1085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Berlin Sans FB" pitchFamily="34" charset="0"/>
              </a:rPr>
              <a:t>Cubito</a:t>
            </a:r>
            <a:endParaRPr lang="it-IT" sz="20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72339" y="5357826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Berlin Sans FB" pitchFamily="34" charset="0"/>
              </a:rPr>
              <a:t>Khet</a:t>
            </a:r>
            <a:r>
              <a:rPr lang="it-IT" sz="2000" dirty="0" smtClean="0">
                <a:latin typeface="Berlin Sans FB" pitchFamily="34" charset="0"/>
              </a:rPr>
              <a:t>		           100 cubiti</a:t>
            </a:r>
            <a:endParaRPr lang="it-IT" sz="2000" dirty="0">
              <a:latin typeface="Berlin Sans FB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63095" y="5829374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Berlin Sans FB" pitchFamily="34" charset="0"/>
              </a:rPr>
              <a:t>Iteru</a:t>
            </a:r>
            <a:r>
              <a:rPr lang="it-IT" sz="2000" dirty="0" smtClean="0">
                <a:latin typeface="Berlin Sans FB" pitchFamily="34" charset="0"/>
              </a:rPr>
              <a:t>		     20.000 cubiti</a:t>
            </a:r>
            <a:endParaRPr lang="it-IT" sz="2000" dirty="0">
              <a:latin typeface="Berlin Sans FB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63095" y="4900680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Berlin Sans FB" pitchFamily="34" charset="0"/>
              </a:rPr>
              <a:t>Cubito reale		7 palmi</a:t>
            </a:r>
            <a:endParaRPr lang="it-IT" sz="2000" dirty="0">
              <a:latin typeface="Berlin Sans FB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72339" y="3043292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Berlin Sans FB" pitchFamily="34" charset="0"/>
              </a:rPr>
              <a:t>Palmo			   4 dita</a:t>
            </a:r>
            <a:endParaRPr lang="it-IT" sz="2000" dirty="0">
              <a:latin typeface="Berlin Sans FB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85786" y="2571744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Berlin Sans FB" pitchFamily="34" charset="0"/>
              </a:rPr>
              <a:t>Dito</a:t>
            </a:r>
            <a:r>
              <a:rPr lang="it-IT" sz="2000" dirty="0" smtClean="0">
                <a:latin typeface="Berlin Sans FB" pitchFamily="34" charset="0"/>
              </a:rPr>
              <a:t>		</a:t>
            </a:r>
            <a:endParaRPr lang="it-IT" sz="2000" dirty="0">
              <a:latin typeface="Berlin Sans FB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72339" y="3500438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Berlin Sans FB" pitchFamily="34" charset="0"/>
              </a:rPr>
              <a:t>Mano			   5 dita</a:t>
            </a:r>
            <a:endParaRPr lang="it-IT" sz="2000" dirty="0">
              <a:latin typeface="Berlin Sans FB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772339" y="4000504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Berlin Sans FB" pitchFamily="34" charset="0"/>
              </a:rPr>
              <a:t>Remen</a:t>
            </a:r>
            <a:r>
              <a:rPr lang="it-IT" sz="2000" dirty="0" smtClean="0">
                <a:latin typeface="Berlin Sans FB" pitchFamily="34" charset="0"/>
              </a:rPr>
              <a:t>			5 palmi</a:t>
            </a:r>
            <a:endParaRPr lang="it-IT" sz="2000" dirty="0">
              <a:latin typeface="Berlin Sans FB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857628"/>
            <a:ext cx="4000528" cy="187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sellaDiTesto 15"/>
          <p:cNvSpPr txBox="1"/>
          <p:nvPr/>
        </p:nvSpPr>
        <p:spPr>
          <a:xfrm>
            <a:off x="3488038" y="4466066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Berlin Sans FB" pitchFamily="34" charset="0"/>
              </a:rPr>
              <a:t>6 palmi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14" grpId="0"/>
      <p:bldP spid="19" grpId="0"/>
      <p:bldP spid="22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143240" y="428604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3. Misurare</a:t>
            </a:r>
            <a:endParaRPr lang="it-IT" sz="4000" dirty="0">
              <a:latin typeface="Berlin Sans FB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28860" y="1857364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Berlin Sans FB" pitchFamily="34" charset="0"/>
              </a:rPr>
              <a:t>Le frazioni</a:t>
            </a:r>
            <a:endParaRPr lang="it-IT" sz="2800" dirty="0">
              <a:latin typeface="Berlin Sans FB" pitchFamily="34" charset="0"/>
            </a:endParaRPr>
          </a:p>
        </p:txBody>
      </p:sp>
      <p:pic>
        <p:nvPicPr>
          <p:cNvPr id="7" name="Picture 4" descr="fara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785926"/>
            <a:ext cx="2105829" cy="4914922"/>
          </a:xfrm>
          <a:prstGeom prst="rect">
            <a:avLst/>
          </a:prstGeom>
          <a:noFill/>
        </p:spPr>
      </p:pic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1928794" y="2905154"/>
            <a:ext cx="450837" cy="398460"/>
            <a:chOff x="1272" y="1232"/>
            <a:chExt cx="349" cy="378"/>
          </a:xfrm>
        </p:grpSpPr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1288" y="1232"/>
              <a:ext cx="334" cy="100"/>
            </a:xfrm>
            <a:prstGeom prst="ellipse">
              <a:avLst/>
            </a:prstGeom>
            <a:noFill/>
            <a:ln w="72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36" y="1372"/>
              <a:ext cx="130" cy="239"/>
            </a:xfrm>
            <a:prstGeom prst="rect">
              <a:avLst/>
            </a:prstGeom>
            <a:noFill/>
          </p:spPr>
        </p:pic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54" y="1372"/>
              <a:ext cx="130" cy="239"/>
            </a:xfrm>
            <a:prstGeom prst="rect">
              <a:avLst/>
            </a:prstGeom>
            <a:noFill/>
          </p:spPr>
        </p:pic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72" y="1372"/>
              <a:ext cx="130" cy="239"/>
            </a:xfrm>
            <a:prstGeom prst="rect">
              <a:avLst/>
            </a:prstGeom>
            <a:noFill/>
          </p:spPr>
        </p:pic>
      </p:grpSp>
      <p:grpSp>
        <p:nvGrpSpPr>
          <p:cNvPr id="13" name="Group 64"/>
          <p:cNvGrpSpPr>
            <a:grpSpLocks/>
          </p:cNvGrpSpPr>
          <p:nvPr/>
        </p:nvGrpSpPr>
        <p:grpSpPr bwMode="auto">
          <a:xfrm>
            <a:off x="1928794" y="3690972"/>
            <a:ext cx="428628" cy="428628"/>
            <a:chOff x="4652" y="1746"/>
            <a:chExt cx="411" cy="379"/>
          </a:xfrm>
        </p:grpSpPr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4688" y="1746"/>
              <a:ext cx="334" cy="100"/>
            </a:xfrm>
            <a:prstGeom prst="ellipse">
              <a:avLst/>
            </a:prstGeom>
            <a:noFill/>
            <a:ln w="72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15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36" y="1886"/>
              <a:ext cx="130" cy="239"/>
            </a:xfrm>
            <a:prstGeom prst="rect">
              <a:avLst/>
            </a:prstGeom>
            <a:noFill/>
          </p:spPr>
        </p:pic>
        <p:pic>
          <p:nvPicPr>
            <p:cNvPr id="16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34" y="1886"/>
              <a:ext cx="130" cy="239"/>
            </a:xfrm>
            <a:prstGeom prst="rect">
              <a:avLst/>
            </a:prstGeom>
            <a:noFill/>
          </p:spPr>
        </p:pic>
        <p:pic>
          <p:nvPicPr>
            <p:cNvPr id="17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52" y="1886"/>
              <a:ext cx="130" cy="239"/>
            </a:xfrm>
            <a:prstGeom prst="rect">
              <a:avLst/>
            </a:prstGeom>
            <a:noFill/>
          </p:spPr>
        </p:pic>
        <p:pic>
          <p:nvPicPr>
            <p:cNvPr id="18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33" y="1886"/>
              <a:ext cx="130" cy="239"/>
            </a:xfrm>
            <a:prstGeom prst="rect">
              <a:avLst/>
            </a:prstGeom>
            <a:noFill/>
          </p:spPr>
        </p:pic>
      </p:grpSp>
      <p:grpSp>
        <p:nvGrpSpPr>
          <p:cNvPr id="26" name="Group 61"/>
          <p:cNvGrpSpPr>
            <a:grpSpLocks/>
          </p:cNvGrpSpPr>
          <p:nvPr/>
        </p:nvGrpSpPr>
        <p:grpSpPr bwMode="auto">
          <a:xfrm>
            <a:off x="1928794" y="4619666"/>
            <a:ext cx="382574" cy="460351"/>
            <a:chOff x="4689" y="3107"/>
            <a:chExt cx="334" cy="424"/>
          </a:xfrm>
        </p:grpSpPr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4689" y="3107"/>
              <a:ext cx="334" cy="100"/>
            </a:xfrm>
            <a:prstGeom prst="ellipse">
              <a:avLst/>
            </a:prstGeom>
            <a:noFill/>
            <a:ln w="72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28" name="Picture 2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17" y="3250"/>
              <a:ext cx="272" cy="281"/>
            </a:xfrm>
            <a:prstGeom prst="rect">
              <a:avLst/>
            </a:prstGeom>
            <a:noFill/>
          </p:spPr>
        </p:pic>
      </p:grpSp>
      <p:grpSp>
        <p:nvGrpSpPr>
          <p:cNvPr id="29" name="Group 60"/>
          <p:cNvGrpSpPr>
            <a:grpSpLocks/>
          </p:cNvGrpSpPr>
          <p:nvPr/>
        </p:nvGrpSpPr>
        <p:grpSpPr bwMode="auto">
          <a:xfrm>
            <a:off x="857224" y="2833716"/>
            <a:ext cx="134936" cy="509586"/>
            <a:chOff x="3674" y="1161"/>
            <a:chExt cx="113" cy="421"/>
          </a:xfrm>
        </p:grpSpPr>
        <p:sp>
          <p:nvSpPr>
            <p:cNvPr id="30" name="Text Box 36"/>
            <p:cNvSpPr txBox="1">
              <a:spLocks noChangeArrowheads="1"/>
            </p:cNvSpPr>
            <p:nvPr/>
          </p:nvSpPr>
          <p:spPr bwMode="auto">
            <a:xfrm>
              <a:off x="3678" y="1161"/>
              <a:ext cx="10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>
                <a:lnSpc>
                  <a:spcPts val="2425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" name="Text Box 37"/>
            <p:cNvSpPr txBox="1">
              <a:spLocks noChangeArrowheads="1"/>
            </p:cNvSpPr>
            <p:nvPr/>
          </p:nvSpPr>
          <p:spPr bwMode="auto">
            <a:xfrm>
              <a:off x="3680" y="1388"/>
              <a:ext cx="10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>
                <a:lnSpc>
                  <a:spcPts val="2425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2" name="Line 38"/>
            <p:cNvSpPr>
              <a:spLocks noChangeShapeType="1"/>
            </p:cNvSpPr>
            <p:nvPr/>
          </p:nvSpPr>
          <p:spPr bwMode="auto">
            <a:xfrm>
              <a:off x="3674" y="1360"/>
              <a:ext cx="1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3" name="Group 56"/>
          <p:cNvGrpSpPr>
            <a:grpSpLocks/>
          </p:cNvGrpSpPr>
          <p:nvPr/>
        </p:nvGrpSpPr>
        <p:grpSpPr bwMode="auto">
          <a:xfrm>
            <a:off x="857224" y="3690972"/>
            <a:ext cx="98424" cy="590542"/>
            <a:chOff x="3651" y="1751"/>
            <a:chExt cx="113" cy="422"/>
          </a:xfrm>
        </p:grpSpPr>
        <p:sp>
          <p:nvSpPr>
            <p:cNvPr id="34" name="Text Box 40"/>
            <p:cNvSpPr txBox="1">
              <a:spLocks noChangeArrowheads="1"/>
            </p:cNvSpPr>
            <p:nvPr/>
          </p:nvSpPr>
          <p:spPr bwMode="auto">
            <a:xfrm>
              <a:off x="3655" y="1751"/>
              <a:ext cx="10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>
                <a:lnSpc>
                  <a:spcPts val="2425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5" name="Text Box 41"/>
            <p:cNvSpPr txBox="1">
              <a:spLocks noChangeArrowheads="1"/>
            </p:cNvSpPr>
            <p:nvPr/>
          </p:nvSpPr>
          <p:spPr bwMode="auto">
            <a:xfrm>
              <a:off x="3657" y="1979"/>
              <a:ext cx="10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>
                <a:lnSpc>
                  <a:spcPts val="2425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>
                  <a:solidFill>
                    <a:schemeClr val="tx1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6" name="Line 42"/>
            <p:cNvSpPr>
              <a:spLocks noChangeShapeType="1"/>
            </p:cNvSpPr>
            <p:nvPr/>
          </p:nvSpPr>
          <p:spPr bwMode="auto">
            <a:xfrm>
              <a:off x="3651" y="1950"/>
              <a:ext cx="1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1" name="Group 58"/>
          <p:cNvGrpSpPr>
            <a:grpSpLocks/>
          </p:cNvGrpSpPr>
          <p:nvPr/>
        </p:nvGrpSpPr>
        <p:grpSpPr bwMode="auto">
          <a:xfrm>
            <a:off x="785786" y="4548228"/>
            <a:ext cx="268287" cy="641328"/>
            <a:chOff x="3612" y="3044"/>
            <a:chExt cx="214" cy="421"/>
          </a:xfrm>
        </p:grpSpPr>
        <p:sp>
          <p:nvSpPr>
            <p:cNvPr id="42" name="Text Box 48"/>
            <p:cNvSpPr txBox="1">
              <a:spLocks noChangeArrowheads="1"/>
            </p:cNvSpPr>
            <p:nvPr/>
          </p:nvSpPr>
          <p:spPr bwMode="auto">
            <a:xfrm>
              <a:off x="3655" y="3044"/>
              <a:ext cx="10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>
                <a:lnSpc>
                  <a:spcPts val="2425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3" name="Text Box 49"/>
            <p:cNvSpPr txBox="1">
              <a:spLocks noChangeArrowheads="1"/>
            </p:cNvSpPr>
            <p:nvPr/>
          </p:nvSpPr>
          <p:spPr bwMode="auto">
            <a:xfrm>
              <a:off x="3612" y="3271"/>
              <a:ext cx="21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>
                <a:lnSpc>
                  <a:spcPts val="2425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>
                  <a:solidFill>
                    <a:schemeClr val="tx1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44" name="Line 50"/>
            <p:cNvSpPr>
              <a:spLocks noChangeShapeType="1"/>
            </p:cNvSpPr>
            <p:nvPr/>
          </p:nvSpPr>
          <p:spPr bwMode="auto">
            <a:xfrm>
              <a:off x="3651" y="3243"/>
              <a:ext cx="1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5" name="Group 57"/>
          <p:cNvGrpSpPr>
            <a:grpSpLocks/>
          </p:cNvGrpSpPr>
          <p:nvPr/>
        </p:nvGrpSpPr>
        <p:grpSpPr bwMode="auto">
          <a:xfrm>
            <a:off x="785786" y="5548360"/>
            <a:ext cx="268287" cy="595284"/>
            <a:chOff x="3612" y="3644"/>
            <a:chExt cx="214" cy="422"/>
          </a:xfrm>
        </p:grpSpPr>
        <p:sp>
          <p:nvSpPr>
            <p:cNvPr id="46" name="Text Box 52"/>
            <p:cNvSpPr txBox="1">
              <a:spLocks noChangeArrowheads="1"/>
            </p:cNvSpPr>
            <p:nvPr/>
          </p:nvSpPr>
          <p:spPr bwMode="auto">
            <a:xfrm>
              <a:off x="3655" y="3644"/>
              <a:ext cx="10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>
                <a:lnSpc>
                  <a:spcPts val="2425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7" name="Text Box 53"/>
            <p:cNvSpPr txBox="1">
              <a:spLocks noChangeArrowheads="1"/>
            </p:cNvSpPr>
            <p:nvPr/>
          </p:nvSpPr>
          <p:spPr bwMode="auto">
            <a:xfrm>
              <a:off x="3612" y="3872"/>
              <a:ext cx="21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>
                <a:lnSpc>
                  <a:spcPts val="2425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chemeClr val="tx1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48" name="Line 54"/>
            <p:cNvSpPr>
              <a:spLocks noChangeShapeType="1"/>
            </p:cNvSpPr>
            <p:nvPr/>
          </p:nvSpPr>
          <p:spPr bwMode="auto">
            <a:xfrm>
              <a:off x="3651" y="3843"/>
              <a:ext cx="1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9" name="Group 63"/>
          <p:cNvGrpSpPr>
            <a:grpSpLocks/>
          </p:cNvGrpSpPr>
          <p:nvPr/>
        </p:nvGrpSpPr>
        <p:grpSpPr bwMode="auto">
          <a:xfrm>
            <a:off x="1857356" y="5619798"/>
            <a:ext cx="506399" cy="466695"/>
            <a:chOff x="4679" y="3708"/>
            <a:chExt cx="422" cy="412"/>
          </a:xfrm>
        </p:grpSpPr>
        <p:sp>
          <p:nvSpPr>
            <p:cNvPr id="50" name="Oval 31"/>
            <p:cNvSpPr>
              <a:spLocks noChangeArrowheads="1"/>
            </p:cNvSpPr>
            <p:nvPr/>
          </p:nvSpPr>
          <p:spPr bwMode="auto">
            <a:xfrm>
              <a:off x="4689" y="3708"/>
              <a:ext cx="334" cy="100"/>
            </a:xfrm>
            <a:prstGeom prst="ellipse">
              <a:avLst/>
            </a:prstGeom>
            <a:noFill/>
            <a:ln w="72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51" name="Picture 3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80" y="3881"/>
              <a:ext cx="130" cy="239"/>
            </a:xfrm>
            <a:prstGeom prst="rect">
              <a:avLst/>
            </a:prstGeom>
            <a:noFill/>
          </p:spPr>
        </p:pic>
        <p:pic>
          <p:nvPicPr>
            <p:cNvPr id="52" name="Picture 3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71" y="3881"/>
              <a:ext cx="130" cy="239"/>
            </a:xfrm>
            <a:prstGeom prst="rect">
              <a:avLst/>
            </a:prstGeom>
            <a:noFill/>
          </p:spPr>
        </p:pic>
        <p:pic>
          <p:nvPicPr>
            <p:cNvPr id="53" name="Picture 6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79" y="3888"/>
              <a:ext cx="220" cy="227"/>
            </a:xfrm>
            <a:prstGeom prst="rect">
              <a:avLst/>
            </a:prstGeom>
            <a:noFill/>
          </p:spPr>
        </p:pic>
      </p:grp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1357290" y="2071678"/>
            <a:ext cx="530225" cy="158750"/>
          </a:xfrm>
          <a:prstGeom prst="ellips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59" name="Immagine 58" descr="new york 09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86116" y="4714884"/>
            <a:ext cx="2500330" cy="1875248"/>
          </a:xfrm>
          <a:prstGeom prst="rect">
            <a:avLst/>
          </a:prstGeom>
        </p:spPr>
      </p:pic>
      <p:grpSp>
        <p:nvGrpSpPr>
          <p:cNvPr id="60" name="Group 84"/>
          <p:cNvGrpSpPr>
            <a:grpSpLocks/>
          </p:cNvGrpSpPr>
          <p:nvPr/>
        </p:nvGrpSpPr>
        <p:grpSpPr bwMode="auto">
          <a:xfrm>
            <a:off x="3714744" y="2786058"/>
            <a:ext cx="106370" cy="500061"/>
            <a:chOff x="4582" y="1365"/>
            <a:chExt cx="114" cy="422"/>
          </a:xfrm>
        </p:grpSpPr>
        <p:sp>
          <p:nvSpPr>
            <p:cNvPr id="61" name="Text Box 68"/>
            <p:cNvSpPr txBox="1">
              <a:spLocks noChangeArrowheads="1"/>
            </p:cNvSpPr>
            <p:nvPr/>
          </p:nvSpPr>
          <p:spPr bwMode="auto">
            <a:xfrm>
              <a:off x="4589" y="1593"/>
              <a:ext cx="10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>
                <a:lnSpc>
                  <a:spcPts val="2425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62" name="Line 69"/>
            <p:cNvSpPr>
              <a:spLocks noChangeShapeType="1"/>
            </p:cNvSpPr>
            <p:nvPr/>
          </p:nvSpPr>
          <p:spPr bwMode="auto">
            <a:xfrm>
              <a:off x="4582" y="1564"/>
              <a:ext cx="1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3" name="Text Box 70"/>
            <p:cNvSpPr txBox="1">
              <a:spLocks noChangeArrowheads="1"/>
            </p:cNvSpPr>
            <p:nvPr/>
          </p:nvSpPr>
          <p:spPr bwMode="auto">
            <a:xfrm>
              <a:off x="4586" y="1365"/>
              <a:ext cx="10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>
                <a:lnSpc>
                  <a:spcPts val="2425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64" name="Group 71"/>
          <p:cNvGrpSpPr>
            <a:grpSpLocks/>
          </p:cNvGrpSpPr>
          <p:nvPr/>
        </p:nvGrpSpPr>
        <p:grpSpPr bwMode="auto">
          <a:xfrm>
            <a:off x="4429124" y="2928934"/>
            <a:ext cx="571504" cy="571504"/>
            <a:chOff x="4237" y="2903"/>
            <a:chExt cx="502" cy="475"/>
          </a:xfrm>
        </p:grpSpPr>
        <p:sp>
          <p:nvSpPr>
            <p:cNvPr id="65" name="Oval 72"/>
            <p:cNvSpPr>
              <a:spLocks noChangeArrowheads="1"/>
            </p:cNvSpPr>
            <p:nvPr/>
          </p:nvSpPr>
          <p:spPr bwMode="auto">
            <a:xfrm>
              <a:off x="4237" y="2979"/>
              <a:ext cx="334" cy="100"/>
            </a:xfrm>
            <a:prstGeom prst="ellipse">
              <a:avLst/>
            </a:prstGeom>
            <a:noFill/>
            <a:ln w="72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" name="AutoShape 73"/>
            <p:cNvSpPr>
              <a:spLocks noChangeArrowheads="1"/>
            </p:cNvSpPr>
            <p:nvPr/>
          </p:nvSpPr>
          <p:spPr bwMode="auto">
            <a:xfrm>
              <a:off x="4513" y="2903"/>
              <a:ext cx="227" cy="340"/>
            </a:xfrm>
            <a:prstGeom prst="roundRect">
              <a:avLst>
                <a:gd name="adj" fmla="val 440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7" name="AutoShape 74"/>
            <p:cNvSpPr>
              <a:spLocks noChangeArrowheads="1"/>
            </p:cNvSpPr>
            <p:nvPr/>
          </p:nvSpPr>
          <p:spPr bwMode="auto">
            <a:xfrm>
              <a:off x="4467" y="3039"/>
              <a:ext cx="227" cy="340"/>
            </a:xfrm>
            <a:prstGeom prst="roundRect">
              <a:avLst>
                <a:gd name="adj" fmla="val 440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68" name="Group 75"/>
          <p:cNvGrpSpPr>
            <a:grpSpLocks/>
          </p:cNvGrpSpPr>
          <p:nvPr/>
        </p:nvGrpSpPr>
        <p:grpSpPr bwMode="auto">
          <a:xfrm>
            <a:off x="4357686" y="3714752"/>
            <a:ext cx="420687" cy="404803"/>
            <a:chOff x="4259" y="3703"/>
            <a:chExt cx="333" cy="355"/>
          </a:xfrm>
        </p:grpSpPr>
        <p:pic>
          <p:nvPicPr>
            <p:cNvPr id="69" name="Picture 7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06" y="3775"/>
              <a:ext cx="130" cy="194"/>
            </a:xfrm>
            <a:prstGeom prst="rect">
              <a:avLst/>
            </a:prstGeom>
            <a:noFill/>
          </p:spPr>
        </p:pic>
        <p:pic>
          <p:nvPicPr>
            <p:cNvPr id="70" name="Picture 7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302" y="3775"/>
              <a:ext cx="130" cy="285"/>
            </a:xfrm>
            <a:prstGeom prst="rect">
              <a:avLst/>
            </a:prstGeom>
            <a:noFill/>
          </p:spPr>
        </p:pic>
        <p:sp>
          <p:nvSpPr>
            <p:cNvPr id="71" name="Oval 78"/>
            <p:cNvSpPr>
              <a:spLocks noChangeArrowheads="1"/>
            </p:cNvSpPr>
            <p:nvPr/>
          </p:nvSpPr>
          <p:spPr bwMode="auto">
            <a:xfrm>
              <a:off x="4259" y="3703"/>
              <a:ext cx="334" cy="100"/>
            </a:xfrm>
            <a:prstGeom prst="ellipse">
              <a:avLst/>
            </a:prstGeom>
            <a:noFill/>
            <a:ln w="72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72" name="Group 85"/>
          <p:cNvGrpSpPr>
            <a:grpSpLocks/>
          </p:cNvGrpSpPr>
          <p:nvPr/>
        </p:nvGrpSpPr>
        <p:grpSpPr bwMode="auto">
          <a:xfrm>
            <a:off x="3714743" y="3643314"/>
            <a:ext cx="104783" cy="542916"/>
            <a:chOff x="4582" y="2067"/>
            <a:chExt cx="113" cy="422"/>
          </a:xfrm>
        </p:grpSpPr>
        <p:sp>
          <p:nvSpPr>
            <p:cNvPr id="73" name="Text Box 80"/>
            <p:cNvSpPr txBox="1">
              <a:spLocks noChangeArrowheads="1"/>
            </p:cNvSpPr>
            <p:nvPr/>
          </p:nvSpPr>
          <p:spPr bwMode="auto">
            <a:xfrm>
              <a:off x="4586" y="2067"/>
              <a:ext cx="10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>
                <a:lnSpc>
                  <a:spcPts val="2425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4" name="Text Box 81"/>
            <p:cNvSpPr txBox="1">
              <a:spLocks noChangeArrowheads="1"/>
            </p:cNvSpPr>
            <p:nvPr/>
          </p:nvSpPr>
          <p:spPr bwMode="auto">
            <a:xfrm>
              <a:off x="4588" y="2295"/>
              <a:ext cx="10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>
                <a:lnSpc>
                  <a:spcPts val="2425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75" name="Line 82"/>
            <p:cNvSpPr>
              <a:spLocks noChangeShapeType="1"/>
            </p:cNvSpPr>
            <p:nvPr/>
          </p:nvSpPr>
          <p:spPr bwMode="auto">
            <a:xfrm>
              <a:off x="4582" y="2266"/>
              <a:ext cx="1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143240" y="428604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3. Misurare</a:t>
            </a:r>
            <a:endParaRPr lang="it-IT" sz="4000" dirty="0">
              <a:latin typeface="Berlin Sans FB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428860" y="1857364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Berlin Sans FB" pitchFamily="34" charset="0"/>
              </a:rPr>
              <a:t>Le frazioni</a:t>
            </a:r>
            <a:endParaRPr lang="it-IT" sz="2800" dirty="0">
              <a:latin typeface="Berlin Sans FB" pitchFamily="34" charset="0"/>
            </a:endParaRPr>
          </a:p>
        </p:txBody>
      </p:sp>
      <p:pic>
        <p:nvPicPr>
          <p:cNvPr id="10" name="Picture 8" descr="http://vforvalentinaaaa.weebly.com/uploads/2/5/5/2/25529715/8158564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285992"/>
            <a:ext cx="2381250" cy="3657600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48" y="2273320"/>
            <a:ext cx="544512" cy="576263"/>
          </a:xfrm>
          <a:prstGeom prst="rect">
            <a:avLst/>
          </a:prstGeom>
          <a:noFill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201883"/>
            <a:ext cx="600075" cy="809625"/>
          </a:xfrm>
          <a:prstGeom prst="rect">
            <a:avLst/>
          </a:prstGeom>
          <a:noFill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10" y="2994045"/>
            <a:ext cx="428625" cy="838200"/>
          </a:xfrm>
          <a:prstGeom prst="rect">
            <a:avLst/>
          </a:prstGeom>
          <a:noFill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5" y="3857645"/>
            <a:ext cx="352425" cy="819150"/>
          </a:xfrm>
          <a:prstGeom prst="rect">
            <a:avLst/>
          </a:prstGeom>
          <a:noFill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10" y="4721245"/>
            <a:ext cx="400050" cy="733425"/>
          </a:xfrm>
          <a:prstGeom prst="rect">
            <a:avLst/>
          </a:prstGeom>
          <a:noFill/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23" y="5586433"/>
            <a:ext cx="390525" cy="771525"/>
          </a:xfrm>
          <a:prstGeom prst="rect">
            <a:avLst/>
          </a:prstGeom>
          <a:noFill/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1977" y="3086120"/>
            <a:ext cx="361950" cy="752475"/>
          </a:xfrm>
          <a:prstGeom prst="rect">
            <a:avLst/>
          </a:prstGeom>
          <a:noFill/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43239" y="3805257"/>
            <a:ext cx="419100" cy="876300"/>
          </a:xfrm>
          <a:prstGeom prst="rect">
            <a:avLst/>
          </a:prstGeom>
          <a:noFill/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43239" y="4670445"/>
            <a:ext cx="419100" cy="723900"/>
          </a:xfrm>
          <a:prstGeom prst="rect">
            <a:avLst/>
          </a:prstGeom>
          <a:noFill/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71802" y="5534045"/>
            <a:ext cx="514350" cy="752475"/>
          </a:xfrm>
          <a:prstGeom prst="rect">
            <a:avLst/>
          </a:prstGeom>
          <a:noFill/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822423" y="2965470"/>
            <a:ext cx="7921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000" dirty="0" smtClean="0">
                <a:latin typeface="Symbol" pitchFamily="18" charset="2"/>
              </a:rPr>
              <a:t>g</a:t>
            </a:r>
            <a:r>
              <a:rPr lang="it-IT" sz="4000" dirty="0" smtClean="0">
                <a:sym typeface="Symbol"/>
              </a:rPr>
              <a:t></a:t>
            </a:r>
            <a:endParaRPr lang="it-IT" sz="4000" dirty="0">
              <a:latin typeface="Symbol" pitchFamily="18" charset="2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793848" y="3857645"/>
            <a:ext cx="7921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000" dirty="0" smtClean="0">
                <a:latin typeface="Symbol" pitchFamily="18" charset="2"/>
              </a:rPr>
              <a:t>d</a:t>
            </a:r>
            <a:r>
              <a:rPr lang="it-IT" sz="4000" dirty="0" smtClean="0">
                <a:sym typeface="Symbol"/>
              </a:rPr>
              <a:t></a:t>
            </a:r>
            <a:endParaRPr lang="it-IT" sz="4000" dirty="0">
              <a:latin typeface="Symbol" pitchFamily="18" charset="2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1793848" y="4721245"/>
            <a:ext cx="7921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000" dirty="0" smtClean="0">
                <a:latin typeface="Symbol" pitchFamily="18" charset="2"/>
              </a:rPr>
              <a:t>e</a:t>
            </a:r>
            <a:r>
              <a:rPr lang="it-IT" sz="4000" dirty="0" smtClean="0">
                <a:sym typeface="Symbol"/>
              </a:rPr>
              <a:t></a:t>
            </a:r>
            <a:endParaRPr lang="it-IT" sz="4000" dirty="0">
              <a:latin typeface="Symbol" pitchFamily="18" charset="2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793848" y="5513408"/>
            <a:ext cx="7921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4000" dirty="0" smtClean="0">
                <a:latin typeface="Times New Roman" pitchFamily="18" charset="0"/>
                <a:cs typeface="Times New Roman" pitchFamily="18" charset="0"/>
              </a:rPr>
              <a:t>ς</a:t>
            </a:r>
            <a:r>
              <a:rPr lang="it-IT" sz="4000" dirty="0" smtClean="0">
                <a:sym typeface="Symbol"/>
              </a:rPr>
              <a:t></a:t>
            </a:r>
            <a:endParaRPr lang="it-IT" sz="4000" dirty="0">
              <a:latin typeface="Symbol" pitchFamily="18" charset="2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4295764" y="3013095"/>
            <a:ext cx="7921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000" dirty="0" smtClean="0">
                <a:latin typeface="Symbol" pitchFamily="18" charset="2"/>
              </a:rPr>
              <a:t>z</a:t>
            </a:r>
            <a:r>
              <a:rPr lang="it-IT" sz="4000" dirty="0" smtClean="0">
                <a:sym typeface="Symbol"/>
              </a:rPr>
              <a:t></a:t>
            </a:r>
            <a:endParaRPr lang="it-IT" sz="4000" dirty="0">
              <a:latin typeface="Symbol" pitchFamily="18" charset="2"/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4295764" y="3805257"/>
            <a:ext cx="7921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000" dirty="0" smtClean="0">
                <a:latin typeface="Symbol" pitchFamily="18" charset="2"/>
              </a:rPr>
              <a:t>h</a:t>
            </a:r>
            <a:r>
              <a:rPr lang="it-IT" sz="4000" dirty="0" smtClean="0">
                <a:sym typeface="Symbol"/>
              </a:rPr>
              <a:t></a:t>
            </a:r>
            <a:endParaRPr lang="it-IT" sz="4000" dirty="0">
              <a:latin typeface="Symbol" pitchFamily="18" charset="2"/>
            </a:endParaRP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4324339" y="4670445"/>
            <a:ext cx="7921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000" dirty="0" smtClean="0">
                <a:latin typeface="Symbol" pitchFamily="18" charset="2"/>
              </a:rPr>
              <a:t>q</a:t>
            </a:r>
            <a:r>
              <a:rPr lang="it-IT" sz="4000" dirty="0" smtClean="0">
                <a:sym typeface="Symbol"/>
              </a:rPr>
              <a:t></a:t>
            </a:r>
            <a:endParaRPr lang="it-IT" sz="4000" dirty="0">
              <a:latin typeface="Symbol" pitchFamily="18" charset="2"/>
            </a:endParaRPr>
          </a:p>
        </p:txBody>
      </p:sp>
      <p:grpSp>
        <p:nvGrpSpPr>
          <p:cNvPr id="31" name="Gruppo 30"/>
          <p:cNvGrpSpPr/>
          <p:nvPr/>
        </p:nvGrpSpPr>
        <p:grpSpPr>
          <a:xfrm>
            <a:off x="4252902" y="5534045"/>
            <a:ext cx="792162" cy="707886"/>
            <a:chOff x="4252902" y="5534045"/>
            <a:chExt cx="792162" cy="707886"/>
          </a:xfrm>
        </p:grpSpPr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4252902" y="5534045"/>
              <a:ext cx="792162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000" dirty="0" err="1" smtClean="0">
                  <a:latin typeface="Symbol" pitchFamily="18" charset="2"/>
                </a:rPr>
                <a:t>ie</a:t>
              </a:r>
              <a:r>
                <a:rPr lang="it-IT" sz="4000" dirty="0" smtClean="0">
                  <a:sym typeface="Symbol"/>
                </a:rPr>
                <a:t></a:t>
              </a:r>
              <a:endParaRPr lang="it-IT" sz="4000" dirty="0">
                <a:latin typeface="Symbol" pitchFamily="18" charset="2"/>
              </a:endParaRPr>
            </a:p>
          </p:txBody>
        </p:sp>
        <p:cxnSp>
          <p:nvCxnSpPr>
            <p:cNvPr id="30" name="Connettore 1 29"/>
            <p:cNvCxnSpPr/>
            <p:nvPr/>
          </p:nvCxnSpPr>
          <p:spPr>
            <a:xfrm>
              <a:off x="4357686" y="5786454"/>
              <a:ext cx="35719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.socioambiental.org/d/278637-1/bakairi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7"/>
            <a:ext cx="3152036" cy="4143403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314556" y="4970861"/>
            <a:ext cx="4000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6	</a:t>
            </a:r>
            <a:r>
              <a:rPr kumimoji="0" lang="it-IT" sz="2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ahàge</a:t>
            </a:r>
            <a:r>
              <a:rPr kumimoji="0" lang="it-IT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2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ahàge</a:t>
            </a:r>
            <a:r>
              <a:rPr kumimoji="0" lang="it-IT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2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ahàge</a:t>
            </a:r>
            <a:r>
              <a:rPr kumimoji="0" lang="it-IT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it-IT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</p:txBody>
      </p:sp>
      <p:pic>
        <p:nvPicPr>
          <p:cNvPr id="6" name="Picture 8" descr="pain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3214678" y="428604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1. Contare</a:t>
            </a:r>
            <a:endParaRPr lang="it-IT" sz="4000" dirty="0">
              <a:latin typeface="Berlin Sans FB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57224" y="592933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Bakairi</a:t>
            </a:r>
            <a:r>
              <a:rPr lang="it-IT" dirty="0" smtClean="0"/>
              <a:t> (Brasile)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325612" y="2801843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2	</a:t>
            </a:r>
            <a:r>
              <a:rPr lang="it-IT" sz="2400" dirty="0" err="1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ahàge</a:t>
            </a:r>
            <a:r>
              <a:rPr lang="it-IT" sz="2400" dirty="0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it-IT" sz="2400" dirty="0" smtClean="0">
              <a:latin typeface="Berlin Sans FB" pitchFamily="34" charset="0"/>
              <a:cs typeface="Arial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314556" y="3327787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3	</a:t>
            </a:r>
            <a:r>
              <a:rPr lang="it-IT" sz="2400" dirty="0" err="1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ahàge</a:t>
            </a:r>
            <a:r>
              <a:rPr lang="it-IT" sz="2400" dirty="0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tokàle</a:t>
            </a:r>
            <a:endParaRPr lang="it-IT" sz="2400" dirty="0" smtClean="0">
              <a:latin typeface="Berlin Sans FB" pitchFamily="34" charset="0"/>
              <a:cs typeface="Arial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312126" y="3873413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4	</a:t>
            </a:r>
            <a:r>
              <a:rPr lang="it-IT" sz="2400" dirty="0" err="1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ahàge</a:t>
            </a:r>
            <a:r>
              <a:rPr lang="it-IT" sz="2400" dirty="0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ahàge</a:t>
            </a:r>
            <a:endParaRPr lang="it-IT" sz="2400" dirty="0" smtClean="0">
              <a:latin typeface="Berlin Sans FB" pitchFamily="34" charset="0"/>
              <a:cs typeface="Arial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323182" y="4444917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5	</a:t>
            </a:r>
            <a:r>
              <a:rPr lang="it-IT" sz="2400" dirty="0" err="1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ahàge</a:t>
            </a:r>
            <a:r>
              <a:rPr lang="it-IT" sz="2400" dirty="0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ahàge</a:t>
            </a:r>
            <a:r>
              <a:rPr lang="it-IT" sz="2400" dirty="0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tokàle</a:t>
            </a:r>
            <a:endParaRPr lang="it-IT" sz="2400" dirty="0" smtClean="0">
              <a:latin typeface="Berlin Sans FB" pitchFamily="34" charset="0"/>
              <a:cs typeface="Arial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331808" y="2285992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1	</a:t>
            </a:r>
            <a:r>
              <a:rPr lang="it-IT" sz="2400" dirty="0" err="1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tokàle</a:t>
            </a:r>
            <a:r>
              <a:rPr lang="it-IT" sz="2400" dirty="0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it-IT" sz="2400" dirty="0" smtClean="0">
              <a:latin typeface="Berlin Sans FB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0" grpId="0"/>
      <p:bldP spid="11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214678" y="428604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1. Contare</a:t>
            </a:r>
            <a:endParaRPr lang="it-IT" sz="4000" dirty="0">
              <a:latin typeface="Berlin Sans FB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428868"/>
            <a:ext cx="1928826" cy="297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786050" y="2428868"/>
            <a:ext cx="58579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it-IT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kumi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it-IT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wal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it-IT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niupa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it-IT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wal-wal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it-IT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mata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sip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 (dita della mano)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357422" y="3845936"/>
            <a:ext cx="6715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6	</a:t>
            </a:r>
            <a:r>
              <a:rPr lang="it-IT" i="1" dirty="0" err="1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matlalkabe</a:t>
            </a:r>
            <a:r>
              <a:rPr lang="it-IT" dirty="0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(dita della mano superate)</a:t>
            </a:r>
            <a:endParaRPr lang="it-IT" dirty="0" smtClean="0">
              <a:latin typeface="Berlin Sans FB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7	</a:t>
            </a:r>
            <a:r>
              <a:rPr lang="it-IT" i="1" dirty="0" err="1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matlalkabe</a:t>
            </a:r>
            <a:r>
              <a:rPr lang="it-IT" dirty="0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it-IT" i="1" dirty="0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pura </a:t>
            </a:r>
            <a:r>
              <a:rPr lang="it-IT" i="1" dirty="0" err="1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kumi</a:t>
            </a:r>
            <a:r>
              <a:rPr lang="it-IT" dirty="0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(dita della mano superate e 1)</a:t>
            </a:r>
            <a:endParaRPr lang="it-IT" dirty="0" smtClean="0">
              <a:latin typeface="Berlin Sans FB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8	</a:t>
            </a:r>
            <a:r>
              <a:rPr lang="it-IT" i="1" dirty="0" err="1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matlalkabe</a:t>
            </a:r>
            <a:r>
              <a:rPr lang="it-IT" dirty="0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it-IT" i="1" dirty="0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pura </a:t>
            </a:r>
            <a:r>
              <a:rPr lang="it-IT" i="1" dirty="0" err="1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wal</a:t>
            </a:r>
            <a:r>
              <a:rPr lang="it-IT" dirty="0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(dita della mano superate e 2)</a:t>
            </a:r>
            <a:endParaRPr lang="it-IT" dirty="0" smtClean="0">
              <a:latin typeface="Berlin Sans FB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9	</a:t>
            </a:r>
            <a:r>
              <a:rPr lang="it-IT" i="1" dirty="0" err="1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matlalkabe</a:t>
            </a:r>
            <a:r>
              <a:rPr lang="it-IT" dirty="0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it-IT" i="1" dirty="0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pura </a:t>
            </a:r>
            <a:r>
              <a:rPr lang="it-IT" i="1" dirty="0" err="1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niupa</a:t>
            </a:r>
            <a:r>
              <a:rPr lang="it-IT" dirty="0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(dita della mano superate e 3)</a:t>
            </a:r>
            <a:endParaRPr lang="it-IT" dirty="0" smtClean="0">
              <a:latin typeface="Berlin Sans FB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10	</a:t>
            </a:r>
            <a:r>
              <a:rPr lang="it-IT" i="1" dirty="0" err="1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mata</a:t>
            </a:r>
            <a:r>
              <a:rPr lang="it-IT" i="1" dirty="0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it-IT" i="1" dirty="0" err="1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wal</a:t>
            </a:r>
            <a:r>
              <a:rPr lang="it-IT" i="1" dirty="0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it-IT" i="1" dirty="0" err="1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sip</a:t>
            </a:r>
            <a:r>
              <a:rPr lang="it-IT" dirty="0" smtClean="0"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 (dita delle due mani)</a:t>
            </a:r>
            <a:endParaRPr lang="it-IT" dirty="0" smtClean="0">
              <a:latin typeface="Berlin Sans FB" pitchFamily="34" charset="0"/>
              <a:cs typeface="Arial" pitchFamily="34" charset="0"/>
            </a:endParaRP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71472" y="535782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Indiani Mosquitos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643042" y="1890733"/>
            <a:ext cx="6157912" cy="4041775"/>
            <a:chOff x="1225" y="1428"/>
            <a:chExt cx="3879" cy="2546"/>
          </a:xfrm>
        </p:grpSpPr>
        <p:pic>
          <p:nvPicPr>
            <p:cNvPr id="6" name="Picture 6" descr="5destr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25" y="1519"/>
              <a:ext cx="1943" cy="2437"/>
            </a:xfrm>
            <a:prstGeom prst="rect">
              <a:avLst/>
            </a:prstGeom>
            <a:noFill/>
          </p:spPr>
        </p:pic>
        <p:pic>
          <p:nvPicPr>
            <p:cNvPr id="7" name="Picture 7" descr="5sinistr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8" y="1428"/>
              <a:ext cx="1956" cy="2546"/>
            </a:xfrm>
            <a:prstGeom prst="rect">
              <a:avLst/>
            </a:prstGeom>
            <a:noFill/>
          </p:spPr>
        </p:pic>
      </p:grpSp>
      <p:pic>
        <p:nvPicPr>
          <p:cNvPr id="9" name="Picture 8" descr="pain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3214678" y="428604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1. Contare</a:t>
            </a:r>
            <a:endParaRPr lang="it-IT" sz="40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28662" y="2143116"/>
            <a:ext cx="2428892" cy="1594215"/>
            <a:chOff x="1225" y="1428"/>
            <a:chExt cx="3879" cy="2546"/>
          </a:xfrm>
        </p:grpSpPr>
        <p:pic>
          <p:nvPicPr>
            <p:cNvPr id="6" name="Picture 6" descr="5destr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5" y="1519"/>
              <a:ext cx="1943" cy="2437"/>
            </a:xfrm>
            <a:prstGeom prst="rect">
              <a:avLst/>
            </a:prstGeom>
            <a:noFill/>
          </p:spPr>
        </p:pic>
        <p:pic>
          <p:nvPicPr>
            <p:cNvPr id="7" name="Picture 7" descr="5sinistr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48" y="1428"/>
              <a:ext cx="1956" cy="2546"/>
            </a:xfrm>
            <a:prstGeom prst="rect">
              <a:avLst/>
            </a:prstGeom>
            <a:noFill/>
          </p:spPr>
        </p:pic>
      </p:grpSp>
      <p:pic>
        <p:nvPicPr>
          <p:cNvPr id="9" name="Picture 8" descr="pain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3214678" y="428604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1. Contare</a:t>
            </a:r>
            <a:endParaRPr lang="it-IT" sz="4000" dirty="0">
              <a:latin typeface="Berlin Sans FB" pitchFamily="34" charset="0"/>
            </a:endParaRPr>
          </a:p>
        </p:txBody>
      </p:sp>
      <p:pic>
        <p:nvPicPr>
          <p:cNvPr id="18434" name="Picture 2" descr="http://www.amicib.org/wp-content/uploads/piedi-freddi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071942"/>
            <a:ext cx="2071702" cy="1726418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714620"/>
            <a:ext cx="84296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10	</a:t>
            </a:r>
            <a:r>
              <a:rPr kumimoji="0" lang="it-I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deich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  <a:p>
            <a:pPr lvl="1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20	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fiche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  <a:p>
            <a:pPr lvl="1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				30	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fiche a </a:t>
            </a:r>
            <a:r>
              <a:rPr kumimoji="0" lang="it-I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deich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(venti e dieci)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  <a:p>
            <a:pPr lvl="1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				40	</a:t>
            </a:r>
            <a:r>
              <a:rPr kumimoji="0" lang="it-I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dhá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fhichead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(due venti)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  <a:p>
            <a:pPr lvl="1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				50	</a:t>
            </a:r>
            <a:r>
              <a:rPr kumimoji="0" lang="it-I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dhá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fhichead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it-I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deich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(due venti e dieci)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  <a:p>
            <a:pPr lvl="1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				60	</a:t>
            </a:r>
            <a:r>
              <a:rPr kumimoji="0" lang="it-I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trí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fichid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(tre venti)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  <a:p>
            <a:pPr lvl="1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				70	</a:t>
            </a:r>
            <a:r>
              <a:rPr kumimoji="0" lang="it-I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trí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fichid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kumimoji="0" lang="it-I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deich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(tre venti e dieci)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  <a:p>
            <a:pPr lvl="1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				80	</a:t>
            </a:r>
            <a:r>
              <a:rPr kumimoji="0" lang="it-I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ceithre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fichid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(quattro venti)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  <a:p>
            <a:pPr lvl="1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				90	</a:t>
            </a:r>
            <a:r>
              <a:rPr kumimoji="0" lang="it-I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ceithre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fichid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it-I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deich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Arial" pitchFamily="34" charset="0"/>
              </a:rPr>
              <a:t>(quattro venti e dieci)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99759"/>
            <a:ext cx="3877513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 descr="pain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2500298" y="42860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2. Rappresentare</a:t>
            </a:r>
            <a:endParaRPr lang="it-IT" sz="4000" dirty="0">
              <a:latin typeface="Berlin Sans FB" pitchFamily="34" charset="0"/>
            </a:endParaRPr>
          </a:p>
        </p:txBody>
      </p:sp>
      <p:grpSp>
        <p:nvGrpSpPr>
          <p:cNvPr id="6" name="Group 98"/>
          <p:cNvGrpSpPr>
            <a:grpSpLocks/>
          </p:cNvGrpSpPr>
          <p:nvPr/>
        </p:nvGrpSpPr>
        <p:grpSpPr bwMode="auto">
          <a:xfrm>
            <a:off x="5244233" y="2122783"/>
            <a:ext cx="691200" cy="1718101"/>
            <a:chOff x="3901" y="1474"/>
            <a:chExt cx="480" cy="1193"/>
          </a:xfrm>
        </p:grpSpPr>
        <p:pic>
          <p:nvPicPr>
            <p:cNvPr id="7" name="Picture 8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01" y="1474"/>
              <a:ext cx="480" cy="804"/>
            </a:xfrm>
            <a:prstGeom prst="rect">
              <a:avLst/>
            </a:prstGeom>
            <a:noFill/>
          </p:spPr>
        </p:pic>
        <p:sp>
          <p:nvSpPr>
            <p:cNvPr id="8" name="Text Box 92"/>
            <p:cNvSpPr txBox="1">
              <a:spLocks noChangeArrowheads="1"/>
            </p:cNvSpPr>
            <p:nvPr/>
          </p:nvSpPr>
          <p:spPr bwMode="auto">
            <a:xfrm>
              <a:off x="3991" y="2336"/>
              <a:ext cx="363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500" dirty="0"/>
                <a:t>1</a:t>
              </a:r>
            </a:p>
          </p:txBody>
        </p:sp>
      </p:grpSp>
      <p:grpSp>
        <p:nvGrpSpPr>
          <p:cNvPr id="9" name="Group 99"/>
          <p:cNvGrpSpPr>
            <a:grpSpLocks/>
          </p:cNvGrpSpPr>
          <p:nvPr/>
        </p:nvGrpSpPr>
        <p:grpSpPr bwMode="auto">
          <a:xfrm>
            <a:off x="6223433" y="2108381"/>
            <a:ext cx="743040" cy="1695059"/>
            <a:chOff x="4581" y="1464"/>
            <a:chExt cx="516" cy="1177"/>
          </a:xfrm>
        </p:grpSpPr>
        <p:pic>
          <p:nvPicPr>
            <p:cNvPr id="10" name="Picture 8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81" y="1464"/>
              <a:ext cx="516" cy="840"/>
            </a:xfrm>
            <a:prstGeom prst="rect">
              <a:avLst/>
            </a:prstGeom>
            <a:noFill/>
          </p:spPr>
        </p:pic>
        <p:sp>
          <p:nvSpPr>
            <p:cNvPr id="11" name="Text Box 93"/>
            <p:cNvSpPr txBox="1">
              <a:spLocks noChangeArrowheads="1"/>
            </p:cNvSpPr>
            <p:nvPr/>
          </p:nvSpPr>
          <p:spPr bwMode="auto">
            <a:xfrm>
              <a:off x="4672" y="2310"/>
              <a:ext cx="363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500" dirty="0"/>
                <a:t>1</a:t>
              </a:r>
            </a:p>
          </p:txBody>
        </p:sp>
      </p:grpSp>
      <p:grpSp>
        <p:nvGrpSpPr>
          <p:cNvPr id="12" name="Group 100"/>
          <p:cNvGrpSpPr>
            <a:grpSpLocks/>
          </p:cNvGrpSpPr>
          <p:nvPr/>
        </p:nvGrpSpPr>
        <p:grpSpPr bwMode="auto">
          <a:xfrm>
            <a:off x="7268874" y="2056536"/>
            <a:ext cx="717120" cy="1755545"/>
            <a:chOff x="5307" y="1428"/>
            <a:chExt cx="498" cy="1219"/>
          </a:xfrm>
        </p:grpSpPr>
        <p:pic>
          <p:nvPicPr>
            <p:cNvPr id="13" name="Picture 8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07" y="1428"/>
              <a:ext cx="498" cy="858"/>
            </a:xfrm>
            <a:prstGeom prst="rect">
              <a:avLst/>
            </a:prstGeom>
            <a:noFill/>
          </p:spPr>
        </p:pic>
        <p:sp>
          <p:nvSpPr>
            <p:cNvPr id="14" name="Text Box 94"/>
            <p:cNvSpPr txBox="1">
              <a:spLocks noChangeArrowheads="1"/>
            </p:cNvSpPr>
            <p:nvPr/>
          </p:nvSpPr>
          <p:spPr bwMode="auto">
            <a:xfrm>
              <a:off x="5397" y="2316"/>
              <a:ext cx="363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500" dirty="0"/>
                <a:t>1</a:t>
              </a:r>
            </a:p>
          </p:txBody>
        </p:sp>
      </p:grpSp>
      <p:grpSp>
        <p:nvGrpSpPr>
          <p:cNvPr id="15" name="Group 101"/>
          <p:cNvGrpSpPr>
            <a:grpSpLocks/>
          </p:cNvGrpSpPr>
          <p:nvPr/>
        </p:nvGrpSpPr>
        <p:grpSpPr bwMode="auto">
          <a:xfrm>
            <a:off x="4786314" y="4539358"/>
            <a:ext cx="1010880" cy="1457433"/>
            <a:chOff x="3583" y="3152"/>
            <a:chExt cx="702" cy="1012"/>
          </a:xfrm>
        </p:grpSpPr>
        <p:pic>
          <p:nvPicPr>
            <p:cNvPr id="16" name="Picture 8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83" y="3152"/>
              <a:ext cx="702" cy="654"/>
            </a:xfrm>
            <a:prstGeom prst="rect">
              <a:avLst/>
            </a:prstGeom>
            <a:noFill/>
          </p:spPr>
        </p:pic>
        <p:sp>
          <p:nvSpPr>
            <p:cNvPr id="17" name="Text Box 95"/>
            <p:cNvSpPr txBox="1">
              <a:spLocks noChangeArrowheads="1"/>
            </p:cNvSpPr>
            <p:nvPr/>
          </p:nvSpPr>
          <p:spPr bwMode="auto">
            <a:xfrm>
              <a:off x="3765" y="3833"/>
              <a:ext cx="363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500" dirty="0"/>
                <a:t>10</a:t>
              </a:r>
            </a:p>
          </p:txBody>
        </p:sp>
      </p:grpSp>
      <p:grpSp>
        <p:nvGrpSpPr>
          <p:cNvPr id="18" name="Group 102"/>
          <p:cNvGrpSpPr>
            <a:grpSpLocks/>
          </p:cNvGrpSpPr>
          <p:nvPr/>
        </p:nvGrpSpPr>
        <p:grpSpPr bwMode="auto">
          <a:xfrm>
            <a:off x="5962793" y="4539357"/>
            <a:ext cx="1287360" cy="1435832"/>
            <a:chOff x="4400" y="3152"/>
            <a:chExt cx="894" cy="997"/>
          </a:xfrm>
        </p:grpSpPr>
        <p:pic>
          <p:nvPicPr>
            <p:cNvPr id="19" name="Picture 9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00" y="3152"/>
              <a:ext cx="894" cy="648"/>
            </a:xfrm>
            <a:prstGeom prst="rect">
              <a:avLst/>
            </a:prstGeom>
            <a:noFill/>
          </p:spPr>
        </p:pic>
        <p:sp>
          <p:nvSpPr>
            <p:cNvPr id="20" name="Text Box 96"/>
            <p:cNvSpPr txBox="1">
              <a:spLocks noChangeArrowheads="1"/>
            </p:cNvSpPr>
            <p:nvPr/>
          </p:nvSpPr>
          <p:spPr bwMode="auto">
            <a:xfrm>
              <a:off x="4672" y="3818"/>
              <a:ext cx="363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500" dirty="0"/>
                <a:t>10</a:t>
              </a:r>
            </a:p>
          </p:txBody>
        </p:sp>
      </p:grpSp>
      <p:grpSp>
        <p:nvGrpSpPr>
          <p:cNvPr id="21" name="Group 103"/>
          <p:cNvGrpSpPr>
            <a:grpSpLocks/>
          </p:cNvGrpSpPr>
          <p:nvPr/>
        </p:nvGrpSpPr>
        <p:grpSpPr bwMode="auto">
          <a:xfrm>
            <a:off x="7268873" y="4604165"/>
            <a:ext cx="1209600" cy="1349422"/>
            <a:chOff x="5307" y="3197"/>
            <a:chExt cx="840" cy="937"/>
          </a:xfrm>
        </p:grpSpPr>
        <p:pic>
          <p:nvPicPr>
            <p:cNvPr id="22" name="Picture 9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307" y="3197"/>
              <a:ext cx="840" cy="588"/>
            </a:xfrm>
            <a:prstGeom prst="rect">
              <a:avLst/>
            </a:prstGeom>
            <a:noFill/>
          </p:spPr>
        </p:pic>
        <p:sp>
          <p:nvSpPr>
            <p:cNvPr id="23" name="Text Box 97"/>
            <p:cNvSpPr txBox="1">
              <a:spLocks noChangeArrowheads="1"/>
            </p:cNvSpPr>
            <p:nvPr/>
          </p:nvSpPr>
          <p:spPr bwMode="auto">
            <a:xfrm>
              <a:off x="5564" y="3803"/>
              <a:ext cx="363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500" dirty="0"/>
                <a:t>10</a:t>
              </a:r>
            </a:p>
          </p:txBody>
        </p:sp>
      </p:grpSp>
      <p:sp>
        <p:nvSpPr>
          <p:cNvPr id="24" name="Rettangolo 23"/>
          <p:cNvSpPr/>
          <p:nvPr/>
        </p:nvSpPr>
        <p:spPr>
          <a:xfrm>
            <a:off x="1071538" y="6072206"/>
            <a:ext cx="3397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0000"/>
                </a:solidFill>
                <a:latin typeface="Berlin Sans FB" pitchFamily="34" charset="0"/>
              </a:rPr>
              <a:t>Susa (Iran) 3300 a. C.</a:t>
            </a:r>
            <a:endParaRPr lang="it-IT" sz="2800" dirty="0">
              <a:latin typeface="Berlin Sans FB" pitchFamily="34" charset="0"/>
            </a:endParaRPr>
          </a:p>
        </p:txBody>
      </p:sp>
      <p:pic>
        <p:nvPicPr>
          <p:cNvPr id="25" name="Picture 84" descr="bolle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71639" y="1714007"/>
            <a:ext cx="3809678" cy="4295878"/>
          </a:xfrm>
          <a:prstGeom prst="rect">
            <a:avLst/>
          </a:prstGeom>
          <a:noFill/>
        </p:spPr>
      </p:pic>
      <p:sp>
        <p:nvSpPr>
          <p:cNvPr id="26" name="Oval 86"/>
          <p:cNvSpPr>
            <a:spLocks noChangeArrowheads="1"/>
          </p:cNvSpPr>
          <p:nvPr/>
        </p:nvSpPr>
        <p:spPr bwMode="auto">
          <a:xfrm>
            <a:off x="950531" y="1968043"/>
            <a:ext cx="2024640" cy="1895239"/>
          </a:xfrm>
          <a:prstGeom prst="ellipse">
            <a:avLst/>
          </a:prstGeom>
          <a:solidFill>
            <a:srgbClr val="FFFFFF">
              <a:alpha val="0"/>
            </a:srgbClr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27" name="Oval 104"/>
          <p:cNvSpPr>
            <a:spLocks noChangeArrowheads="1"/>
          </p:cNvSpPr>
          <p:nvPr/>
        </p:nvSpPr>
        <p:spPr bwMode="auto">
          <a:xfrm rot="-1679788">
            <a:off x="1143491" y="2986979"/>
            <a:ext cx="3749760" cy="2154466"/>
          </a:xfrm>
          <a:prstGeom prst="ellipse">
            <a:avLst/>
          </a:prstGeom>
          <a:solidFill>
            <a:srgbClr val="FFFFFF">
              <a:alpha val="0"/>
            </a:srgbClr>
          </a:solidFill>
          <a:ln w="254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8" descr="pain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asellaDiTesto 25"/>
          <p:cNvSpPr txBox="1"/>
          <p:nvPr/>
        </p:nvSpPr>
        <p:spPr>
          <a:xfrm>
            <a:off x="2500298" y="42860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erlin Sans FB" pitchFamily="34" charset="0"/>
              </a:rPr>
              <a:t>2. Rappresentare</a:t>
            </a:r>
            <a:endParaRPr lang="it-IT" sz="4000" dirty="0">
              <a:latin typeface="Berlin Sans FB" pitchFamily="34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928802"/>
            <a:ext cx="66008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e 4"/>
          <p:cNvSpPr/>
          <p:nvPr/>
        </p:nvSpPr>
        <p:spPr>
          <a:xfrm>
            <a:off x="2571736" y="1857364"/>
            <a:ext cx="1357322" cy="1428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4071934" y="1928802"/>
            <a:ext cx="1357322" cy="1928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645</Words>
  <Application>Microsoft Office PowerPoint</Application>
  <PresentationFormat>Presentazione su schermo (4:3)</PresentationFormat>
  <Paragraphs>275</Paragraphs>
  <Slides>37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Tema di Office</vt:lpstr>
      <vt:lpstr>Progetto Lauree Scientifiche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Lauree Scientifiche</dc:title>
  <dc:creator>User</dc:creator>
  <cp:lastModifiedBy>User</cp:lastModifiedBy>
  <cp:revision>98</cp:revision>
  <dcterms:created xsi:type="dcterms:W3CDTF">2015-10-01T07:53:52Z</dcterms:created>
  <dcterms:modified xsi:type="dcterms:W3CDTF">2015-10-13T15:25:16Z</dcterms:modified>
</cp:coreProperties>
</file>