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65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CAC79-4388-4529-B0A1-060AD15B7DFC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93D42-E84D-4084-BE36-ECD4911EED5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93D42-E84D-4084-BE36-ECD4911EED52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93D42-E84D-4084-BE36-ECD4911EED52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93D42-E84D-4084-BE36-ECD4911EED52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93D42-E84D-4084-BE36-ECD4911EED52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93D42-E84D-4084-BE36-ECD4911EED52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93D42-E84D-4084-BE36-ECD4911EED52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D5965-7F40-4707-BA04-0A21BB2EC871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DAC83-656C-4336-86D9-0A4EB53961A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jpe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jpeg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jpeg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5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29.jpeg"/><Relationship Id="rId10" Type="http://schemas.openxmlformats.org/officeDocument/2006/relationships/image" Target="../media/image35.png"/><Relationship Id="rId4" Type="http://schemas.openxmlformats.org/officeDocument/2006/relationships/image" Target="../media/image28.png"/><Relationship Id="rId9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29.jpeg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jpeg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8.jpeg"/><Relationship Id="rId7" Type="http://schemas.openxmlformats.org/officeDocument/2006/relationships/image" Target="../media/image1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4.jpeg"/><Relationship Id="rId3" Type="http://schemas.openxmlformats.org/officeDocument/2006/relationships/image" Target="../media/image8.jpeg"/><Relationship Id="rId7" Type="http://schemas.openxmlformats.org/officeDocument/2006/relationships/image" Target="../media/image19.jpeg"/><Relationship Id="rId12" Type="http://schemas.openxmlformats.org/officeDocument/2006/relationships/image" Target="../media/image1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5" Type="http://schemas.openxmlformats.org/officeDocument/2006/relationships/image" Target="../media/image26.png"/><Relationship Id="rId10" Type="http://schemas.openxmlformats.org/officeDocument/2006/relationships/image" Target="../media/image22.jpeg"/><Relationship Id="rId4" Type="http://schemas.openxmlformats.org/officeDocument/2006/relationships/image" Target="../media/image14.jpeg"/><Relationship Id="rId9" Type="http://schemas.openxmlformats.org/officeDocument/2006/relationships/image" Target="../media/image21.jpeg"/><Relationship Id="rId1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00760" y="1094237"/>
            <a:ext cx="2671754" cy="671516"/>
          </a:xfrm>
        </p:spPr>
        <p:txBody>
          <a:bodyPr>
            <a:normAutofit/>
          </a:bodyPr>
          <a:lstStyle/>
          <a:p>
            <a:r>
              <a:rPr lang="it-IT" sz="1200" b="1" dirty="0" smtClean="0">
                <a:latin typeface="+mn-lt"/>
              </a:rPr>
              <a:t>Progetto Lauree Scientifiche</a:t>
            </a:r>
            <a:endParaRPr lang="it-IT" sz="1200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248168"/>
            <a:ext cx="6400800" cy="175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4000" dirty="0" err="1">
                <a:solidFill>
                  <a:srgbClr val="FF0000"/>
                </a:solidFill>
              </a:rPr>
              <a:t>Alcuni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metodi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di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calcolo</a:t>
            </a:r>
            <a:r>
              <a:rPr lang="en-US" sz="4000" dirty="0">
                <a:solidFill>
                  <a:srgbClr val="FF0000"/>
                </a:solidFill>
              </a:rPr>
              <a:t> prima </a:t>
            </a:r>
            <a:r>
              <a:rPr lang="en-US" sz="4000" dirty="0" err="1">
                <a:solidFill>
                  <a:srgbClr val="FF0000"/>
                </a:solidFill>
              </a:rPr>
              <a:t>della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notazione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posizionale</a:t>
            </a:r>
            <a:r>
              <a:rPr lang="en-US" sz="4000" dirty="0">
                <a:solidFill>
                  <a:srgbClr val="FF0000"/>
                </a:solidFill>
              </a:rPr>
              <a:t>.</a:t>
            </a:r>
            <a:endParaRPr lang="it-IT" sz="4000" dirty="0">
              <a:solidFill>
                <a:srgbClr val="FF0000"/>
              </a:solidFill>
            </a:endParaRPr>
          </a:p>
        </p:txBody>
      </p:sp>
      <p:pic>
        <p:nvPicPr>
          <p:cNvPr id="4" name="Immagine 3" descr="LOGO GIARDIN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00042"/>
            <a:ext cx="100013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642918"/>
            <a:ext cx="121444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logo lauree scientifich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500042"/>
            <a:ext cx="107157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3000364" y="1294613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/>
              <a:t>Società Italiana di Storia delle Matematiche 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285852" y="2214554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Numerazione</a:t>
            </a:r>
            <a:r>
              <a:rPr lang="en-US" sz="3600" dirty="0"/>
              <a:t> e </a:t>
            </a:r>
            <a:r>
              <a:rPr lang="en-US" sz="3600" dirty="0" err="1"/>
              <a:t>metodi</a:t>
            </a:r>
            <a:r>
              <a:rPr lang="en-US" sz="3600" dirty="0"/>
              <a:t> </a:t>
            </a:r>
            <a:r>
              <a:rPr lang="en-US" sz="3600" dirty="0" err="1"/>
              <a:t>di</a:t>
            </a:r>
            <a:r>
              <a:rPr lang="en-US" sz="3600" dirty="0"/>
              <a:t> </a:t>
            </a:r>
            <a:r>
              <a:rPr lang="en-US" sz="3600" dirty="0" err="1"/>
              <a:t>calcolo</a:t>
            </a:r>
            <a:r>
              <a:rPr lang="en-US" sz="3600" dirty="0"/>
              <a:t> </a:t>
            </a:r>
            <a:r>
              <a:rPr lang="en-US" sz="3600" dirty="0" err="1"/>
              <a:t>dall'Antichità</a:t>
            </a:r>
            <a:r>
              <a:rPr lang="en-US" sz="3600" dirty="0"/>
              <a:t> al </a:t>
            </a:r>
            <a:r>
              <a:rPr lang="en-US" sz="3600" dirty="0" err="1"/>
              <a:t>Medioevo</a:t>
            </a:r>
            <a:r>
              <a:rPr lang="en-US" sz="3600" dirty="0"/>
              <a:t>.</a:t>
            </a:r>
            <a:endParaRPr lang="it-IT" sz="3600" dirty="0"/>
          </a:p>
        </p:txBody>
      </p:sp>
      <p:pic>
        <p:nvPicPr>
          <p:cNvPr id="9" name="Picture 8" descr="paint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500438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2143108" y="428604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L’aritmetica egizia</a:t>
            </a:r>
            <a:endParaRPr lang="it-IT" sz="4000" dirty="0">
              <a:latin typeface="Berlin Sans FB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85786" y="2000240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10 : 7</a:t>
            </a:r>
            <a:endParaRPr lang="it-IT" sz="4000" dirty="0"/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 flipH="1">
            <a:off x="6464622" y="1785926"/>
            <a:ext cx="45719" cy="4572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786446" y="207167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58016" y="207167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7</a:t>
            </a:r>
            <a:endParaRPr lang="it-IT" sz="40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928662" y="3571876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92D050"/>
                </a:solidFill>
              </a:rPr>
              <a:t>3</a:t>
            </a:r>
            <a:endParaRPr lang="it-IT" sz="4000" dirty="0">
              <a:solidFill>
                <a:srgbClr val="92D050"/>
              </a:solidFill>
            </a:endParaRPr>
          </a:p>
        </p:txBody>
      </p:sp>
      <p:grpSp>
        <p:nvGrpSpPr>
          <p:cNvPr id="14" name="Gruppo 13"/>
          <p:cNvGrpSpPr/>
          <p:nvPr/>
        </p:nvGrpSpPr>
        <p:grpSpPr>
          <a:xfrm>
            <a:off x="5814754" y="2786058"/>
            <a:ext cx="428628" cy="707886"/>
            <a:chOff x="5929322" y="2928934"/>
            <a:chExt cx="428628" cy="707886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5929322" y="292893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2</a:t>
              </a:r>
              <a:endParaRPr lang="it-IT" sz="4000" dirty="0"/>
            </a:p>
          </p:txBody>
        </p:sp>
        <p:cxnSp>
          <p:nvCxnSpPr>
            <p:cNvPr id="13" name="Connettore 1 12"/>
            <p:cNvCxnSpPr/>
            <p:nvPr/>
          </p:nvCxnSpPr>
          <p:spPr>
            <a:xfrm>
              <a:off x="6000760" y="3071810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uppo 65"/>
          <p:cNvGrpSpPr/>
          <p:nvPr/>
        </p:nvGrpSpPr>
        <p:grpSpPr>
          <a:xfrm>
            <a:off x="6858016" y="2786058"/>
            <a:ext cx="785818" cy="707886"/>
            <a:chOff x="6858016" y="2786058"/>
            <a:chExt cx="785818" cy="707886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6858016" y="2786058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3</a:t>
              </a:r>
              <a:endParaRPr lang="it-IT" sz="4000" dirty="0"/>
            </a:p>
          </p:txBody>
        </p:sp>
        <p:grpSp>
          <p:nvGrpSpPr>
            <p:cNvPr id="16" name="Gruppo 15"/>
            <p:cNvGrpSpPr/>
            <p:nvPr/>
          </p:nvGrpSpPr>
          <p:grpSpPr>
            <a:xfrm>
              <a:off x="7215206" y="2786058"/>
              <a:ext cx="428628" cy="707886"/>
              <a:chOff x="5929322" y="2928934"/>
              <a:chExt cx="428628" cy="707886"/>
            </a:xfrm>
          </p:grpSpPr>
          <p:sp>
            <p:nvSpPr>
              <p:cNvPr id="17" name="CasellaDiTesto 16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2</a:t>
                </a:r>
                <a:endParaRPr lang="it-IT" sz="4000" dirty="0"/>
              </a:p>
            </p:txBody>
          </p:sp>
          <p:cxnSp>
            <p:nvCxnSpPr>
              <p:cNvPr id="18" name="Connettore 1 17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Gruppo 18"/>
          <p:cNvGrpSpPr/>
          <p:nvPr/>
        </p:nvGrpSpPr>
        <p:grpSpPr>
          <a:xfrm>
            <a:off x="5832006" y="3429000"/>
            <a:ext cx="428628" cy="707886"/>
            <a:chOff x="5929322" y="2928934"/>
            <a:chExt cx="428628" cy="707886"/>
          </a:xfrm>
        </p:grpSpPr>
        <p:sp>
          <p:nvSpPr>
            <p:cNvPr id="20" name="CasellaDiTesto 19"/>
            <p:cNvSpPr txBox="1"/>
            <p:nvPr/>
          </p:nvSpPr>
          <p:spPr>
            <a:xfrm>
              <a:off x="5929322" y="292893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4</a:t>
              </a:r>
              <a:endParaRPr lang="it-IT" sz="4000" dirty="0"/>
            </a:p>
          </p:txBody>
        </p:sp>
        <p:cxnSp>
          <p:nvCxnSpPr>
            <p:cNvPr id="21" name="Connettore 1 20"/>
            <p:cNvCxnSpPr/>
            <p:nvPr/>
          </p:nvCxnSpPr>
          <p:spPr>
            <a:xfrm>
              <a:off x="6000760" y="3071810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uppo 66"/>
          <p:cNvGrpSpPr/>
          <p:nvPr/>
        </p:nvGrpSpPr>
        <p:grpSpPr>
          <a:xfrm>
            <a:off x="6858016" y="3435494"/>
            <a:ext cx="1143008" cy="707886"/>
            <a:chOff x="6858016" y="3435494"/>
            <a:chExt cx="1143008" cy="707886"/>
          </a:xfrm>
        </p:grpSpPr>
        <p:sp>
          <p:nvSpPr>
            <p:cNvPr id="22" name="CasellaDiTesto 21"/>
            <p:cNvSpPr txBox="1"/>
            <p:nvPr/>
          </p:nvSpPr>
          <p:spPr>
            <a:xfrm>
              <a:off x="6858016" y="343549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1</a:t>
              </a:r>
              <a:endParaRPr lang="it-IT" sz="4000" dirty="0"/>
            </a:p>
          </p:txBody>
        </p:sp>
        <p:grpSp>
          <p:nvGrpSpPr>
            <p:cNvPr id="23" name="Gruppo 22"/>
            <p:cNvGrpSpPr/>
            <p:nvPr/>
          </p:nvGrpSpPr>
          <p:grpSpPr>
            <a:xfrm>
              <a:off x="7215206" y="3435494"/>
              <a:ext cx="428628" cy="707886"/>
              <a:chOff x="5929322" y="2928934"/>
              <a:chExt cx="428628" cy="707886"/>
            </a:xfrm>
          </p:grpSpPr>
          <p:sp>
            <p:nvSpPr>
              <p:cNvPr id="24" name="CasellaDiTesto 23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2</a:t>
                </a:r>
                <a:endParaRPr lang="it-IT" sz="4000" dirty="0"/>
              </a:p>
            </p:txBody>
          </p:sp>
          <p:cxnSp>
            <p:nvCxnSpPr>
              <p:cNvPr id="25" name="Connettore 1 24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o 25"/>
            <p:cNvGrpSpPr/>
            <p:nvPr/>
          </p:nvGrpSpPr>
          <p:grpSpPr>
            <a:xfrm>
              <a:off x="7572396" y="3435494"/>
              <a:ext cx="428628" cy="707886"/>
              <a:chOff x="5929322" y="2928934"/>
              <a:chExt cx="428628" cy="707886"/>
            </a:xfrm>
          </p:grpSpPr>
          <p:sp>
            <p:nvSpPr>
              <p:cNvPr id="27" name="CasellaDiTesto 26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4</a:t>
                </a:r>
                <a:endParaRPr lang="it-IT" sz="4000" dirty="0"/>
              </a:p>
            </p:txBody>
          </p:sp>
          <p:cxnSp>
            <p:nvCxnSpPr>
              <p:cNvPr id="28" name="Connettore 1 27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Text Box 67"/>
          <p:cNvSpPr txBox="1">
            <a:spLocks noChangeArrowheads="1"/>
          </p:cNvSpPr>
          <p:nvPr/>
        </p:nvSpPr>
        <p:spPr bwMode="auto">
          <a:xfrm>
            <a:off x="8494713" y="2143116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30" name="Text Box 67"/>
          <p:cNvSpPr txBox="1">
            <a:spLocks noChangeArrowheads="1"/>
          </p:cNvSpPr>
          <p:nvPr/>
        </p:nvSpPr>
        <p:spPr bwMode="auto">
          <a:xfrm>
            <a:off x="8501090" y="3492504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grpSp>
        <p:nvGrpSpPr>
          <p:cNvPr id="65" name="Gruppo 64"/>
          <p:cNvGrpSpPr/>
          <p:nvPr/>
        </p:nvGrpSpPr>
        <p:grpSpPr>
          <a:xfrm>
            <a:off x="908980" y="3571876"/>
            <a:ext cx="785818" cy="707886"/>
            <a:chOff x="1643042" y="3587894"/>
            <a:chExt cx="785818" cy="707886"/>
          </a:xfrm>
        </p:grpSpPr>
        <p:sp>
          <p:nvSpPr>
            <p:cNvPr id="31" name="CasellaDiTesto 30"/>
            <p:cNvSpPr txBox="1"/>
            <p:nvPr/>
          </p:nvSpPr>
          <p:spPr>
            <a:xfrm>
              <a:off x="1643042" y="358789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>
                  <a:solidFill>
                    <a:srgbClr val="92D050"/>
                  </a:solidFill>
                </a:rPr>
                <a:t>1</a:t>
              </a:r>
              <a:endParaRPr lang="it-IT" sz="4000" dirty="0">
                <a:solidFill>
                  <a:srgbClr val="92D050"/>
                </a:solidFill>
              </a:endParaRPr>
            </a:p>
          </p:txBody>
        </p:sp>
        <p:grpSp>
          <p:nvGrpSpPr>
            <p:cNvPr id="35" name="Gruppo 34"/>
            <p:cNvGrpSpPr/>
            <p:nvPr/>
          </p:nvGrpSpPr>
          <p:grpSpPr>
            <a:xfrm>
              <a:off x="2000232" y="3587894"/>
              <a:ext cx="428628" cy="707886"/>
              <a:chOff x="5929322" y="2928934"/>
              <a:chExt cx="428628" cy="707886"/>
            </a:xfrm>
          </p:grpSpPr>
          <p:sp>
            <p:nvSpPr>
              <p:cNvPr id="36" name="CasellaDiTesto 35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92D050"/>
                    </a:solidFill>
                  </a:rPr>
                  <a:t>4</a:t>
                </a:r>
                <a:endParaRPr lang="it-IT" sz="4000" dirty="0">
                  <a:solidFill>
                    <a:srgbClr val="92D050"/>
                  </a:solidFill>
                </a:endParaRPr>
              </a:p>
            </p:txBody>
          </p:sp>
          <p:cxnSp>
            <p:nvCxnSpPr>
              <p:cNvPr id="37" name="Connettore 1 36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uppo 37"/>
          <p:cNvGrpSpPr/>
          <p:nvPr/>
        </p:nvGrpSpPr>
        <p:grpSpPr>
          <a:xfrm>
            <a:off x="5857884" y="4071942"/>
            <a:ext cx="428628" cy="707886"/>
            <a:chOff x="5929322" y="2928934"/>
            <a:chExt cx="428628" cy="707886"/>
          </a:xfrm>
        </p:grpSpPr>
        <p:sp>
          <p:nvSpPr>
            <p:cNvPr id="39" name="CasellaDiTesto 38"/>
            <p:cNvSpPr txBox="1"/>
            <p:nvPr/>
          </p:nvSpPr>
          <p:spPr>
            <a:xfrm>
              <a:off x="5929322" y="292893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7</a:t>
              </a:r>
              <a:endParaRPr lang="it-IT" sz="4000" dirty="0"/>
            </a:p>
          </p:txBody>
        </p:sp>
        <p:cxnSp>
          <p:nvCxnSpPr>
            <p:cNvPr id="40" name="Connettore 1 39"/>
            <p:cNvCxnSpPr/>
            <p:nvPr/>
          </p:nvCxnSpPr>
          <p:spPr>
            <a:xfrm>
              <a:off x="6000760" y="3071810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CasellaDiTesto 40"/>
          <p:cNvSpPr txBox="1"/>
          <p:nvPr/>
        </p:nvSpPr>
        <p:spPr>
          <a:xfrm>
            <a:off x="6858016" y="4061184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grpSp>
        <p:nvGrpSpPr>
          <p:cNvPr id="42" name="Gruppo 41"/>
          <p:cNvGrpSpPr/>
          <p:nvPr/>
        </p:nvGrpSpPr>
        <p:grpSpPr>
          <a:xfrm>
            <a:off x="5715008" y="4714884"/>
            <a:ext cx="928694" cy="707886"/>
            <a:chOff x="5929322" y="2928934"/>
            <a:chExt cx="928694" cy="707886"/>
          </a:xfrm>
        </p:grpSpPr>
        <p:sp>
          <p:nvSpPr>
            <p:cNvPr id="43" name="CasellaDiTesto 42"/>
            <p:cNvSpPr txBox="1"/>
            <p:nvPr/>
          </p:nvSpPr>
          <p:spPr>
            <a:xfrm>
              <a:off x="5929322" y="2928934"/>
              <a:ext cx="92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28</a:t>
              </a:r>
              <a:endParaRPr lang="it-IT" sz="4000" dirty="0"/>
            </a:p>
          </p:txBody>
        </p:sp>
        <p:cxnSp>
          <p:nvCxnSpPr>
            <p:cNvPr id="44" name="Connettore 1 43"/>
            <p:cNvCxnSpPr/>
            <p:nvPr/>
          </p:nvCxnSpPr>
          <p:spPr>
            <a:xfrm>
              <a:off x="6072198" y="3071810"/>
              <a:ext cx="42862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o 46"/>
          <p:cNvGrpSpPr/>
          <p:nvPr/>
        </p:nvGrpSpPr>
        <p:grpSpPr>
          <a:xfrm>
            <a:off x="6858016" y="4721378"/>
            <a:ext cx="428628" cy="707886"/>
            <a:chOff x="5929322" y="2928934"/>
            <a:chExt cx="428628" cy="707886"/>
          </a:xfrm>
        </p:grpSpPr>
        <p:sp>
          <p:nvSpPr>
            <p:cNvPr id="48" name="CasellaDiTesto 47"/>
            <p:cNvSpPr txBox="1"/>
            <p:nvPr/>
          </p:nvSpPr>
          <p:spPr>
            <a:xfrm>
              <a:off x="5929322" y="292893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4</a:t>
              </a:r>
              <a:endParaRPr lang="it-IT" sz="4000" dirty="0"/>
            </a:p>
          </p:txBody>
        </p:sp>
        <p:cxnSp>
          <p:nvCxnSpPr>
            <p:cNvPr id="49" name="Connettore 1 48"/>
            <p:cNvCxnSpPr/>
            <p:nvPr/>
          </p:nvCxnSpPr>
          <p:spPr>
            <a:xfrm>
              <a:off x="6000760" y="3071810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 Box 67"/>
          <p:cNvSpPr txBox="1">
            <a:spLocks noChangeArrowheads="1"/>
          </p:cNvSpPr>
          <p:nvPr/>
        </p:nvSpPr>
        <p:spPr bwMode="auto">
          <a:xfrm>
            <a:off x="8494713" y="4143380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51" name="Text Box 67"/>
          <p:cNvSpPr txBox="1">
            <a:spLocks noChangeArrowheads="1"/>
          </p:cNvSpPr>
          <p:nvPr/>
        </p:nvSpPr>
        <p:spPr bwMode="auto">
          <a:xfrm>
            <a:off x="8494713" y="4714884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grpSp>
        <p:nvGrpSpPr>
          <p:cNvPr id="64" name="Gruppo 63"/>
          <p:cNvGrpSpPr/>
          <p:nvPr/>
        </p:nvGrpSpPr>
        <p:grpSpPr>
          <a:xfrm>
            <a:off x="2071670" y="2000240"/>
            <a:ext cx="2428892" cy="714380"/>
            <a:chOff x="2285984" y="2000240"/>
            <a:chExt cx="2428892" cy="714380"/>
          </a:xfrm>
        </p:grpSpPr>
        <p:sp>
          <p:nvSpPr>
            <p:cNvPr id="52" name="CasellaDiTesto 51"/>
            <p:cNvSpPr txBox="1"/>
            <p:nvPr/>
          </p:nvSpPr>
          <p:spPr>
            <a:xfrm>
              <a:off x="2643174" y="2000240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>
                  <a:solidFill>
                    <a:srgbClr val="FF0000"/>
                  </a:solidFill>
                </a:rPr>
                <a:t>1</a:t>
              </a:r>
              <a:endParaRPr lang="it-IT" sz="4000" dirty="0">
                <a:solidFill>
                  <a:srgbClr val="FF0000"/>
                </a:solidFill>
              </a:endParaRPr>
            </a:p>
          </p:txBody>
        </p:sp>
        <p:grpSp>
          <p:nvGrpSpPr>
            <p:cNvPr id="53" name="Gruppo 52"/>
            <p:cNvGrpSpPr/>
            <p:nvPr/>
          </p:nvGrpSpPr>
          <p:grpSpPr>
            <a:xfrm>
              <a:off x="3000364" y="2006734"/>
              <a:ext cx="428628" cy="707886"/>
              <a:chOff x="6000760" y="2928934"/>
              <a:chExt cx="428628" cy="707886"/>
            </a:xfrm>
          </p:grpSpPr>
          <p:sp>
            <p:nvSpPr>
              <p:cNvPr id="54" name="CasellaDiTesto 53"/>
              <p:cNvSpPr txBox="1"/>
              <p:nvPr/>
            </p:nvSpPr>
            <p:spPr>
              <a:xfrm>
                <a:off x="6000760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FF0000"/>
                    </a:solidFill>
                  </a:rPr>
                  <a:t>4</a:t>
                </a:r>
                <a:endParaRPr lang="it-IT" sz="4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5" name="Connettore 1 54"/>
              <p:cNvCxnSpPr/>
              <p:nvPr/>
            </p:nvCxnSpPr>
            <p:spPr>
              <a:xfrm>
                <a:off x="6072198" y="3071810"/>
                <a:ext cx="285752" cy="158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uppo 55"/>
            <p:cNvGrpSpPr/>
            <p:nvPr/>
          </p:nvGrpSpPr>
          <p:grpSpPr>
            <a:xfrm>
              <a:off x="3428992" y="2000240"/>
              <a:ext cx="428628" cy="707886"/>
              <a:chOff x="6000760" y="2928934"/>
              <a:chExt cx="428628" cy="707886"/>
            </a:xfrm>
          </p:grpSpPr>
          <p:sp>
            <p:nvSpPr>
              <p:cNvPr id="57" name="CasellaDiTesto 56"/>
              <p:cNvSpPr txBox="1"/>
              <p:nvPr/>
            </p:nvSpPr>
            <p:spPr>
              <a:xfrm>
                <a:off x="6000760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FF0000"/>
                    </a:solidFill>
                  </a:rPr>
                  <a:t>7</a:t>
                </a:r>
                <a:endParaRPr lang="it-IT" sz="4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8" name="Connettore 1 57"/>
              <p:cNvCxnSpPr/>
              <p:nvPr/>
            </p:nvCxnSpPr>
            <p:spPr>
              <a:xfrm>
                <a:off x="6072198" y="3071810"/>
                <a:ext cx="285752" cy="158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uppo 58"/>
            <p:cNvGrpSpPr/>
            <p:nvPr/>
          </p:nvGrpSpPr>
          <p:grpSpPr>
            <a:xfrm>
              <a:off x="3786182" y="2000240"/>
              <a:ext cx="928694" cy="707886"/>
              <a:chOff x="6000760" y="2928934"/>
              <a:chExt cx="928694" cy="707886"/>
            </a:xfrm>
          </p:grpSpPr>
          <p:sp>
            <p:nvSpPr>
              <p:cNvPr id="60" name="CasellaDiTesto 59"/>
              <p:cNvSpPr txBox="1"/>
              <p:nvPr/>
            </p:nvSpPr>
            <p:spPr>
              <a:xfrm>
                <a:off x="6000760" y="2928934"/>
                <a:ext cx="9286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FF0000"/>
                    </a:solidFill>
                  </a:rPr>
                  <a:t>28</a:t>
                </a:r>
                <a:endParaRPr lang="it-IT" sz="4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61" name="Connettore 1 60"/>
              <p:cNvCxnSpPr/>
              <p:nvPr/>
            </p:nvCxnSpPr>
            <p:spPr>
              <a:xfrm>
                <a:off x="6143636" y="3071810"/>
                <a:ext cx="428628" cy="158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CasellaDiTesto 62"/>
            <p:cNvSpPr txBox="1"/>
            <p:nvPr/>
          </p:nvSpPr>
          <p:spPr>
            <a:xfrm>
              <a:off x="2285984" y="2000240"/>
              <a:ext cx="3571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=</a:t>
              </a:r>
              <a:endParaRPr lang="it-IT" sz="4000" dirty="0"/>
            </a:p>
          </p:txBody>
        </p:sp>
      </p:grpSp>
      <p:pic>
        <p:nvPicPr>
          <p:cNvPr id="6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19" y="4463127"/>
            <a:ext cx="2714625" cy="19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0" grpId="1"/>
      <p:bldP spid="29" grpId="0"/>
      <p:bldP spid="30" grpId="0"/>
      <p:bldP spid="41" grpId="0"/>
      <p:bldP spid="50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2143108" y="428604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L’aritmetica egizia</a:t>
            </a:r>
            <a:endParaRPr lang="it-IT" sz="4000" dirty="0">
              <a:latin typeface="Berlin Sans FB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85786" y="2000240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10 : 7</a:t>
            </a:r>
            <a:endParaRPr lang="it-IT" sz="4000" dirty="0"/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 flipH="1">
            <a:off x="6464622" y="1785926"/>
            <a:ext cx="45719" cy="4572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786446" y="207167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58016" y="207167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7</a:t>
            </a:r>
            <a:endParaRPr lang="it-IT" sz="4000" dirty="0"/>
          </a:p>
        </p:txBody>
      </p:sp>
      <p:grpSp>
        <p:nvGrpSpPr>
          <p:cNvPr id="2" name="Gruppo 13"/>
          <p:cNvGrpSpPr/>
          <p:nvPr/>
        </p:nvGrpSpPr>
        <p:grpSpPr>
          <a:xfrm>
            <a:off x="5814754" y="2786058"/>
            <a:ext cx="428628" cy="707886"/>
            <a:chOff x="5929322" y="2928934"/>
            <a:chExt cx="428628" cy="707886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5929322" y="292893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2</a:t>
              </a:r>
              <a:endParaRPr lang="it-IT" sz="4000" dirty="0"/>
            </a:p>
          </p:txBody>
        </p:sp>
        <p:cxnSp>
          <p:nvCxnSpPr>
            <p:cNvPr id="13" name="Connettore 1 12"/>
            <p:cNvCxnSpPr/>
            <p:nvPr/>
          </p:nvCxnSpPr>
          <p:spPr>
            <a:xfrm>
              <a:off x="6000760" y="3071810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uppo 91"/>
          <p:cNvGrpSpPr/>
          <p:nvPr/>
        </p:nvGrpSpPr>
        <p:grpSpPr>
          <a:xfrm>
            <a:off x="6858016" y="2786058"/>
            <a:ext cx="785818" cy="707886"/>
            <a:chOff x="6858016" y="2786058"/>
            <a:chExt cx="785818" cy="707886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6858016" y="2786058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3</a:t>
              </a:r>
              <a:endParaRPr lang="it-IT" sz="4000" dirty="0"/>
            </a:p>
          </p:txBody>
        </p:sp>
        <p:grpSp>
          <p:nvGrpSpPr>
            <p:cNvPr id="3" name="Gruppo 15"/>
            <p:cNvGrpSpPr/>
            <p:nvPr/>
          </p:nvGrpSpPr>
          <p:grpSpPr>
            <a:xfrm>
              <a:off x="7215206" y="2786058"/>
              <a:ext cx="428628" cy="707886"/>
              <a:chOff x="5929322" y="2928934"/>
              <a:chExt cx="428628" cy="707886"/>
            </a:xfrm>
          </p:grpSpPr>
          <p:sp>
            <p:nvSpPr>
              <p:cNvPr id="17" name="CasellaDiTesto 16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2</a:t>
                </a:r>
                <a:endParaRPr lang="it-IT" sz="4000" dirty="0"/>
              </a:p>
            </p:txBody>
          </p:sp>
          <p:cxnSp>
            <p:nvCxnSpPr>
              <p:cNvPr id="18" name="Connettore 1 17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uppo 18"/>
          <p:cNvGrpSpPr/>
          <p:nvPr/>
        </p:nvGrpSpPr>
        <p:grpSpPr>
          <a:xfrm>
            <a:off x="5832006" y="3429000"/>
            <a:ext cx="428628" cy="707886"/>
            <a:chOff x="5929322" y="2928934"/>
            <a:chExt cx="428628" cy="707886"/>
          </a:xfrm>
        </p:grpSpPr>
        <p:sp>
          <p:nvSpPr>
            <p:cNvPr id="20" name="CasellaDiTesto 19"/>
            <p:cNvSpPr txBox="1"/>
            <p:nvPr/>
          </p:nvSpPr>
          <p:spPr>
            <a:xfrm>
              <a:off x="5929322" y="292893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4</a:t>
              </a:r>
              <a:endParaRPr lang="it-IT" sz="4000" dirty="0"/>
            </a:p>
          </p:txBody>
        </p:sp>
        <p:cxnSp>
          <p:nvCxnSpPr>
            <p:cNvPr id="21" name="Connettore 1 20"/>
            <p:cNvCxnSpPr/>
            <p:nvPr/>
          </p:nvCxnSpPr>
          <p:spPr>
            <a:xfrm>
              <a:off x="6000760" y="3071810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uppo 92"/>
          <p:cNvGrpSpPr/>
          <p:nvPr/>
        </p:nvGrpSpPr>
        <p:grpSpPr>
          <a:xfrm>
            <a:off x="6858016" y="3435494"/>
            <a:ext cx="1143008" cy="707886"/>
            <a:chOff x="6858016" y="3435494"/>
            <a:chExt cx="1143008" cy="707886"/>
          </a:xfrm>
        </p:grpSpPr>
        <p:sp>
          <p:nvSpPr>
            <p:cNvPr id="22" name="CasellaDiTesto 21"/>
            <p:cNvSpPr txBox="1"/>
            <p:nvPr/>
          </p:nvSpPr>
          <p:spPr>
            <a:xfrm>
              <a:off x="6858016" y="343549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1</a:t>
              </a:r>
              <a:endParaRPr lang="it-IT" sz="4000" dirty="0"/>
            </a:p>
          </p:txBody>
        </p:sp>
        <p:grpSp>
          <p:nvGrpSpPr>
            <p:cNvPr id="14" name="Gruppo 22"/>
            <p:cNvGrpSpPr/>
            <p:nvPr/>
          </p:nvGrpSpPr>
          <p:grpSpPr>
            <a:xfrm>
              <a:off x="7215206" y="3435494"/>
              <a:ext cx="428628" cy="707886"/>
              <a:chOff x="5929322" y="2928934"/>
              <a:chExt cx="428628" cy="707886"/>
            </a:xfrm>
          </p:grpSpPr>
          <p:sp>
            <p:nvSpPr>
              <p:cNvPr id="24" name="CasellaDiTesto 23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2</a:t>
                </a:r>
                <a:endParaRPr lang="it-IT" sz="4000" dirty="0"/>
              </a:p>
            </p:txBody>
          </p:sp>
          <p:cxnSp>
            <p:nvCxnSpPr>
              <p:cNvPr id="25" name="Connettore 1 24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uppo 25"/>
            <p:cNvGrpSpPr/>
            <p:nvPr/>
          </p:nvGrpSpPr>
          <p:grpSpPr>
            <a:xfrm>
              <a:off x="7572396" y="3435494"/>
              <a:ext cx="428628" cy="707886"/>
              <a:chOff x="5929322" y="2928934"/>
              <a:chExt cx="428628" cy="707886"/>
            </a:xfrm>
          </p:grpSpPr>
          <p:sp>
            <p:nvSpPr>
              <p:cNvPr id="27" name="CasellaDiTesto 26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4</a:t>
                </a:r>
                <a:endParaRPr lang="it-IT" sz="4000" dirty="0"/>
              </a:p>
            </p:txBody>
          </p:sp>
          <p:cxnSp>
            <p:nvCxnSpPr>
              <p:cNvPr id="28" name="Connettore 1 27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Text Box 67"/>
          <p:cNvSpPr txBox="1">
            <a:spLocks noChangeArrowheads="1"/>
          </p:cNvSpPr>
          <p:nvPr/>
        </p:nvSpPr>
        <p:spPr bwMode="auto">
          <a:xfrm>
            <a:off x="8494713" y="2143116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30" name="Text Box 67"/>
          <p:cNvSpPr txBox="1">
            <a:spLocks noChangeArrowheads="1"/>
          </p:cNvSpPr>
          <p:nvPr/>
        </p:nvSpPr>
        <p:spPr bwMode="auto">
          <a:xfrm>
            <a:off x="8501090" y="3429000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grpSp>
        <p:nvGrpSpPr>
          <p:cNvPr id="38" name="Gruppo 18"/>
          <p:cNvGrpSpPr/>
          <p:nvPr/>
        </p:nvGrpSpPr>
        <p:grpSpPr>
          <a:xfrm>
            <a:off x="5840632" y="4078436"/>
            <a:ext cx="428628" cy="707886"/>
            <a:chOff x="5929322" y="2928934"/>
            <a:chExt cx="428628" cy="707886"/>
          </a:xfrm>
        </p:grpSpPr>
        <p:sp>
          <p:nvSpPr>
            <p:cNvPr id="42" name="CasellaDiTesto 41"/>
            <p:cNvSpPr txBox="1"/>
            <p:nvPr/>
          </p:nvSpPr>
          <p:spPr>
            <a:xfrm>
              <a:off x="5929322" y="292893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8</a:t>
              </a:r>
              <a:endParaRPr lang="it-IT" sz="4000" dirty="0"/>
            </a:p>
          </p:txBody>
        </p:sp>
        <p:cxnSp>
          <p:nvCxnSpPr>
            <p:cNvPr id="43" name="Connettore 1 42"/>
            <p:cNvCxnSpPr/>
            <p:nvPr/>
          </p:nvCxnSpPr>
          <p:spPr>
            <a:xfrm>
              <a:off x="6000760" y="3071810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uppo 93"/>
          <p:cNvGrpSpPr/>
          <p:nvPr/>
        </p:nvGrpSpPr>
        <p:grpSpPr>
          <a:xfrm>
            <a:off x="6858016" y="4071942"/>
            <a:ext cx="1143008" cy="714380"/>
            <a:chOff x="6858016" y="4071942"/>
            <a:chExt cx="1143008" cy="714380"/>
          </a:xfrm>
        </p:grpSpPr>
        <p:grpSp>
          <p:nvGrpSpPr>
            <p:cNvPr id="44" name="Gruppo 22"/>
            <p:cNvGrpSpPr/>
            <p:nvPr/>
          </p:nvGrpSpPr>
          <p:grpSpPr>
            <a:xfrm>
              <a:off x="6858016" y="4078436"/>
              <a:ext cx="428628" cy="707886"/>
              <a:chOff x="5929322" y="2928934"/>
              <a:chExt cx="428628" cy="707886"/>
            </a:xfrm>
          </p:grpSpPr>
          <p:sp>
            <p:nvSpPr>
              <p:cNvPr id="45" name="CasellaDiTesto 44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2</a:t>
                </a:r>
                <a:endParaRPr lang="it-IT" sz="4000" dirty="0"/>
              </a:p>
            </p:txBody>
          </p:sp>
          <p:cxnSp>
            <p:nvCxnSpPr>
              <p:cNvPr id="46" name="Connettore 1 45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uppo 25"/>
            <p:cNvGrpSpPr/>
            <p:nvPr/>
          </p:nvGrpSpPr>
          <p:grpSpPr>
            <a:xfrm>
              <a:off x="7215206" y="4078436"/>
              <a:ext cx="428628" cy="707886"/>
              <a:chOff x="5929322" y="2928934"/>
              <a:chExt cx="428628" cy="707886"/>
            </a:xfrm>
          </p:grpSpPr>
          <p:sp>
            <p:nvSpPr>
              <p:cNvPr id="48" name="CasellaDiTesto 47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4</a:t>
                </a:r>
                <a:endParaRPr lang="it-IT" sz="4000" dirty="0"/>
              </a:p>
            </p:txBody>
          </p:sp>
          <p:cxnSp>
            <p:nvCxnSpPr>
              <p:cNvPr id="49" name="Connettore 1 48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uppo 18"/>
            <p:cNvGrpSpPr/>
            <p:nvPr/>
          </p:nvGrpSpPr>
          <p:grpSpPr>
            <a:xfrm>
              <a:off x="7572396" y="4071942"/>
              <a:ext cx="428628" cy="707886"/>
              <a:chOff x="5929322" y="2928934"/>
              <a:chExt cx="428628" cy="707886"/>
            </a:xfrm>
          </p:grpSpPr>
          <p:sp>
            <p:nvSpPr>
              <p:cNvPr id="51" name="CasellaDiTesto 50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8</a:t>
                </a:r>
                <a:endParaRPr lang="it-IT" sz="4000" dirty="0"/>
              </a:p>
            </p:txBody>
          </p:sp>
          <p:cxnSp>
            <p:nvCxnSpPr>
              <p:cNvPr id="52" name="Connettore 1 51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Text Box 67"/>
          <p:cNvSpPr txBox="1">
            <a:spLocks noChangeArrowheads="1"/>
          </p:cNvSpPr>
          <p:nvPr/>
        </p:nvSpPr>
        <p:spPr bwMode="auto">
          <a:xfrm>
            <a:off x="8501090" y="4064008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grpSp>
        <p:nvGrpSpPr>
          <p:cNvPr id="91" name="Gruppo 90"/>
          <p:cNvGrpSpPr/>
          <p:nvPr/>
        </p:nvGrpSpPr>
        <p:grpSpPr>
          <a:xfrm>
            <a:off x="857224" y="3571876"/>
            <a:ext cx="857256" cy="707886"/>
            <a:chOff x="1714480" y="4357694"/>
            <a:chExt cx="857256" cy="707886"/>
          </a:xfrm>
        </p:grpSpPr>
        <p:grpSp>
          <p:nvGrpSpPr>
            <p:cNvPr id="54" name="Gruppo 34"/>
            <p:cNvGrpSpPr/>
            <p:nvPr/>
          </p:nvGrpSpPr>
          <p:grpSpPr>
            <a:xfrm>
              <a:off x="1714480" y="4357694"/>
              <a:ext cx="428628" cy="707886"/>
              <a:chOff x="5929322" y="2928934"/>
              <a:chExt cx="428628" cy="707886"/>
            </a:xfrm>
          </p:grpSpPr>
          <p:sp>
            <p:nvSpPr>
              <p:cNvPr id="55" name="CasellaDiTesto 54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92D050"/>
                    </a:solidFill>
                  </a:rPr>
                  <a:t>4</a:t>
                </a:r>
                <a:endParaRPr lang="it-IT" sz="4000" dirty="0">
                  <a:solidFill>
                    <a:srgbClr val="92D050"/>
                  </a:solidFill>
                </a:endParaRPr>
              </a:p>
            </p:txBody>
          </p:sp>
          <p:cxnSp>
            <p:nvCxnSpPr>
              <p:cNvPr id="56" name="Connettore 1 55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uppo 34"/>
            <p:cNvGrpSpPr/>
            <p:nvPr/>
          </p:nvGrpSpPr>
          <p:grpSpPr>
            <a:xfrm>
              <a:off x="2143108" y="4357694"/>
              <a:ext cx="428628" cy="707886"/>
              <a:chOff x="5929322" y="2928934"/>
              <a:chExt cx="428628" cy="707886"/>
            </a:xfrm>
          </p:grpSpPr>
          <p:sp>
            <p:nvSpPr>
              <p:cNvPr id="58" name="CasellaDiTesto 57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92D050"/>
                    </a:solidFill>
                  </a:rPr>
                  <a:t>8</a:t>
                </a:r>
                <a:endParaRPr lang="it-IT" sz="4000" dirty="0">
                  <a:solidFill>
                    <a:srgbClr val="92D050"/>
                  </a:solidFill>
                </a:endParaRPr>
              </a:p>
            </p:txBody>
          </p:sp>
          <p:cxnSp>
            <p:nvCxnSpPr>
              <p:cNvPr id="59" name="Connettore 1 58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Gruppo 18"/>
          <p:cNvGrpSpPr/>
          <p:nvPr/>
        </p:nvGrpSpPr>
        <p:grpSpPr>
          <a:xfrm>
            <a:off x="5715008" y="4714885"/>
            <a:ext cx="785818" cy="714379"/>
            <a:chOff x="5929322" y="2928934"/>
            <a:chExt cx="428628" cy="1323439"/>
          </a:xfrm>
        </p:grpSpPr>
        <p:sp>
          <p:nvSpPr>
            <p:cNvPr id="61" name="CasellaDiTesto 60"/>
            <p:cNvSpPr txBox="1"/>
            <p:nvPr/>
          </p:nvSpPr>
          <p:spPr>
            <a:xfrm>
              <a:off x="5929322" y="2928934"/>
              <a:ext cx="42862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28</a:t>
              </a:r>
              <a:endParaRPr lang="it-IT" sz="4000" dirty="0"/>
            </a:p>
          </p:txBody>
        </p:sp>
        <p:cxnSp>
          <p:nvCxnSpPr>
            <p:cNvPr id="62" name="Connettore 1 61"/>
            <p:cNvCxnSpPr/>
            <p:nvPr/>
          </p:nvCxnSpPr>
          <p:spPr>
            <a:xfrm>
              <a:off x="6000760" y="3192033"/>
              <a:ext cx="240291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o 25"/>
          <p:cNvGrpSpPr/>
          <p:nvPr/>
        </p:nvGrpSpPr>
        <p:grpSpPr>
          <a:xfrm>
            <a:off x="6929454" y="4712454"/>
            <a:ext cx="428628" cy="707886"/>
            <a:chOff x="5929322" y="2928934"/>
            <a:chExt cx="428628" cy="707886"/>
          </a:xfrm>
        </p:grpSpPr>
        <p:sp>
          <p:nvSpPr>
            <p:cNvPr id="65" name="CasellaDiTesto 64"/>
            <p:cNvSpPr txBox="1"/>
            <p:nvPr/>
          </p:nvSpPr>
          <p:spPr>
            <a:xfrm>
              <a:off x="5929322" y="292893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4</a:t>
              </a:r>
              <a:endParaRPr lang="it-IT" sz="4000" dirty="0"/>
            </a:p>
          </p:txBody>
        </p:sp>
        <p:cxnSp>
          <p:nvCxnSpPr>
            <p:cNvPr id="66" name="Connettore 1 65"/>
            <p:cNvCxnSpPr/>
            <p:nvPr/>
          </p:nvCxnSpPr>
          <p:spPr>
            <a:xfrm>
              <a:off x="6000760" y="3071810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uppo 18"/>
          <p:cNvGrpSpPr/>
          <p:nvPr/>
        </p:nvGrpSpPr>
        <p:grpSpPr>
          <a:xfrm>
            <a:off x="5715008" y="5357827"/>
            <a:ext cx="785818" cy="714379"/>
            <a:chOff x="5929322" y="2928934"/>
            <a:chExt cx="428628" cy="1323439"/>
          </a:xfrm>
        </p:grpSpPr>
        <p:sp>
          <p:nvSpPr>
            <p:cNvPr id="68" name="CasellaDiTesto 67"/>
            <p:cNvSpPr txBox="1"/>
            <p:nvPr/>
          </p:nvSpPr>
          <p:spPr>
            <a:xfrm>
              <a:off x="5929322" y="2928934"/>
              <a:ext cx="42862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56</a:t>
              </a:r>
              <a:endParaRPr lang="it-IT" sz="4000" dirty="0"/>
            </a:p>
          </p:txBody>
        </p:sp>
        <p:cxnSp>
          <p:nvCxnSpPr>
            <p:cNvPr id="69" name="Connettore 1 68"/>
            <p:cNvCxnSpPr/>
            <p:nvPr/>
          </p:nvCxnSpPr>
          <p:spPr>
            <a:xfrm>
              <a:off x="6000760" y="3192033"/>
              <a:ext cx="240291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po 25"/>
          <p:cNvGrpSpPr/>
          <p:nvPr/>
        </p:nvGrpSpPr>
        <p:grpSpPr>
          <a:xfrm>
            <a:off x="6929454" y="5355396"/>
            <a:ext cx="428628" cy="707886"/>
            <a:chOff x="5929322" y="2928934"/>
            <a:chExt cx="428628" cy="707886"/>
          </a:xfrm>
        </p:grpSpPr>
        <p:sp>
          <p:nvSpPr>
            <p:cNvPr id="71" name="CasellaDiTesto 70"/>
            <p:cNvSpPr txBox="1"/>
            <p:nvPr/>
          </p:nvSpPr>
          <p:spPr>
            <a:xfrm>
              <a:off x="5929322" y="292893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8</a:t>
              </a:r>
              <a:endParaRPr lang="it-IT" sz="4000" dirty="0"/>
            </a:p>
          </p:txBody>
        </p:sp>
        <p:cxnSp>
          <p:nvCxnSpPr>
            <p:cNvPr id="72" name="Connettore 1 71"/>
            <p:cNvCxnSpPr/>
            <p:nvPr/>
          </p:nvCxnSpPr>
          <p:spPr>
            <a:xfrm>
              <a:off x="6000760" y="3071810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 Box 67"/>
          <p:cNvSpPr txBox="1">
            <a:spLocks noChangeArrowheads="1"/>
          </p:cNvSpPr>
          <p:nvPr/>
        </p:nvSpPr>
        <p:spPr bwMode="auto">
          <a:xfrm>
            <a:off x="8501090" y="4714884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74" name="Text Box 67"/>
          <p:cNvSpPr txBox="1">
            <a:spLocks noChangeArrowheads="1"/>
          </p:cNvSpPr>
          <p:nvPr/>
        </p:nvSpPr>
        <p:spPr bwMode="auto">
          <a:xfrm>
            <a:off x="8501090" y="5349892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grpSp>
        <p:nvGrpSpPr>
          <p:cNvPr id="100" name="Gruppo 99"/>
          <p:cNvGrpSpPr/>
          <p:nvPr/>
        </p:nvGrpSpPr>
        <p:grpSpPr>
          <a:xfrm>
            <a:off x="2071670" y="2000240"/>
            <a:ext cx="3000396" cy="714380"/>
            <a:chOff x="2071670" y="2000240"/>
            <a:chExt cx="3000396" cy="714380"/>
          </a:xfrm>
        </p:grpSpPr>
        <p:grpSp>
          <p:nvGrpSpPr>
            <p:cNvPr id="89" name="Gruppo 88"/>
            <p:cNvGrpSpPr/>
            <p:nvPr/>
          </p:nvGrpSpPr>
          <p:grpSpPr>
            <a:xfrm>
              <a:off x="2071670" y="2000240"/>
              <a:ext cx="3000396" cy="714380"/>
              <a:chOff x="2071670" y="2000240"/>
              <a:chExt cx="3000396" cy="714380"/>
            </a:xfrm>
          </p:grpSpPr>
          <p:grpSp>
            <p:nvGrpSpPr>
              <p:cNvPr id="75" name="Gruppo 74"/>
              <p:cNvGrpSpPr/>
              <p:nvPr/>
            </p:nvGrpSpPr>
            <p:grpSpPr>
              <a:xfrm>
                <a:off x="2071670" y="2000240"/>
                <a:ext cx="2428892" cy="714380"/>
                <a:chOff x="2285984" y="2000240"/>
                <a:chExt cx="2428892" cy="714380"/>
              </a:xfrm>
            </p:grpSpPr>
            <p:sp>
              <p:nvSpPr>
                <p:cNvPr id="76" name="CasellaDiTesto 75"/>
                <p:cNvSpPr txBox="1"/>
                <p:nvPr/>
              </p:nvSpPr>
              <p:spPr>
                <a:xfrm>
                  <a:off x="2643174" y="2000240"/>
                  <a:ext cx="428628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4000" dirty="0" smtClean="0">
                      <a:solidFill>
                        <a:srgbClr val="FF0000"/>
                      </a:solidFill>
                    </a:rPr>
                    <a:t>1</a:t>
                  </a:r>
                  <a:endParaRPr lang="it-IT" sz="4000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77" name="Gruppo 52"/>
                <p:cNvGrpSpPr/>
                <p:nvPr/>
              </p:nvGrpSpPr>
              <p:grpSpPr>
                <a:xfrm>
                  <a:off x="3000364" y="2006734"/>
                  <a:ext cx="428628" cy="707886"/>
                  <a:chOff x="6000760" y="2928934"/>
                  <a:chExt cx="428628" cy="707886"/>
                </a:xfrm>
              </p:grpSpPr>
              <p:sp>
                <p:nvSpPr>
                  <p:cNvPr id="85" name="CasellaDiTesto 84"/>
                  <p:cNvSpPr txBox="1"/>
                  <p:nvPr/>
                </p:nvSpPr>
                <p:spPr>
                  <a:xfrm>
                    <a:off x="6000760" y="2928934"/>
                    <a:ext cx="428628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4000" dirty="0" smtClean="0">
                        <a:solidFill>
                          <a:srgbClr val="FF0000"/>
                        </a:solidFill>
                      </a:rPr>
                      <a:t>4</a:t>
                    </a:r>
                    <a:endParaRPr lang="it-IT" sz="4000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86" name="Connettore 1 85"/>
                  <p:cNvCxnSpPr/>
                  <p:nvPr/>
                </p:nvCxnSpPr>
                <p:spPr>
                  <a:xfrm>
                    <a:off x="6072198" y="3071810"/>
                    <a:ext cx="285752" cy="1588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8" name="Gruppo 55"/>
                <p:cNvGrpSpPr/>
                <p:nvPr/>
              </p:nvGrpSpPr>
              <p:grpSpPr>
                <a:xfrm>
                  <a:off x="3428992" y="2000240"/>
                  <a:ext cx="428628" cy="707886"/>
                  <a:chOff x="6000760" y="2928934"/>
                  <a:chExt cx="428628" cy="707886"/>
                </a:xfrm>
              </p:grpSpPr>
              <p:sp>
                <p:nvSpPr>
                  <p:cNvPr id="83" name="CasellaDiTesto 82"/>
                  <p:cNvSpPr txBox="1"/>
                  <p:nvPr/>
                </p:nvSpPr>
                <p:spPr>
                  <a:xfrm>
                    <a:off x="6000760" y="2928934"/>
                    <a:ext cx="428628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4000" dirty="0" smtClean="0">
                        <a:solidFill>
                          <a:srgbClr val="FF0000"/>
                        </a:solidFill>
                      </a:rPr>
                      <a:t>8</a:t>
                    </a:r>
                    <a:endParaRPr lang="it-IT" sz="4000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84" name="Connettore 1 83"/>
                  <p:cNvCxnSpPr/>
                  <p:nvPr/>
                </p:nvCxnSpPr>
                <p:spPr>
                  <a:xfrm>
                    <a:off x="6072198" y="3071810"/>
                    <a:ext cx="285752" cy="1588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9" name="Gruppo 58"/>
                <p:cNvGrpSpPr/>
                <p:nvPr/>
              </p:nvGrpSpPr>
              <p:grpSpPr>
                <a:xfrm>
                  <a:off x="3786182" y="2000240"/>
                  <a:ext cx="928694" cy="707886"/>
                  <a:chOff x="6000760" y="2928934"/>
                  <a:chExt cx="928694" cy="707886"/>
                </a:xfrm>
              </p:grpSpPr>
              <p:sp>
                <p:nvSpPr>
                  <p:cNvPr id="81" name="CasellaDiTesto 80"/>
                  <p:cNvSpPr txBox="1"/>
                  <p:nvPr/>
                </p:nvSpPr>
                <p:spPr>
                  <a:xfrm>
                    <a:off x="6000760" y="2928934"/>
                    <a:ext cx="928694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4000" dirty="0" smtClean="0">
                        <a:solidFill>
                          <a:srgbClr val="FF0000"/>
                        </a:solidFill>
                      </a:rPr>
                      <a:t>28</a:t>
                    </a:r>
                    <a:endParaRPr lang="it-IT" sz="4000" dirty="0">
                      <a:solidFill>
                        <a:srgbClr val="FF0000"/>
                      </a:solidFill>
                    </a:endParaRPr>
                  </a:p>
                </p:txBody>
              </p:sp>
              <p:cxnSp>
                <p:nvCxnSpPr>
                  <p:cNvPr id="82" name="Connettore 1 81"/>
                  <p:cNvCxnSpPr/>
                  <p:nvPr/>
                </p:nvCxnSpPr>
                <p:spPr>
                  <a:xfrm>
                    <a:off x="6143636" y="3071810"/>
                    <a:ext cx="428628" cy="1588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0" name="CasellaDiTesto 79"/>
                <p:cNvSpPr txBox="1"/>
                <p:nvPr/>
              </p:nvSpPr>
              <p:spPr>
                <a:xfrm>
                  <a:off x="2285984" y="2000240"/>
                  <a:ext cx="357190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4000" dirty="0" smtClean="0"/>
                    <a:t>=</a:t>
                  </a:r>
                  <a:endParaRPr lang="it-IT" sz="4000" dirty="0"/>
                </a:p>
              </p:txBody>
            </p:sp>
          </p:grpSp>
          <p:sp>
            <p:nvSpPr>
              <p:cNvPr id="87" name="CasellaDiTesto 86"/>
              <p:cNvSpPr txBox="1"/>
              <p:nvPr/>
            </p:nvSpPr>
            <p:spPr>
              <a:xfrm>
                <a:off x="4143372" y="2000240"/>
                <a:ext cx="9286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FF0000"/>
                    </a:solidFill>
                  </a:rPr>
                  <a:t>56</a:t>
                </a:r>
                <a:endParaRPr lang="it-IT" sz="4000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88" name="Connettore 1 87"/>
            <p:cNvCxnSpPr/>
            <p:nvPr/>
          </p:nvCxnSpPr>
          <p:spPr>
            <a:xfrm>
              <a:off x="4286248" y="2143116"/>
              <a:ext cx="428628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uppo 94"/>
          <p:cNvGrpSpPr/>
          <p:nvPr/>
        </p:nvGrpSpPr>
        <p:grpSpPr>
          <a:xfrm>
            <a:off x="908980" y="3571876"/>
            <a:ext cx="785818" cy="707886"/>
            <a:chOff x="1643042" y="3587894"/>
            <a:chExt cx="785818" cy="707886"/>
          </a:xfrm>
        </p:grpSpPr>
        <p:sp>
          <p:nvSpPr>
            <p:cNvPr id="96" name="CasellaDiTesto 95"/>
            <p:cNvSpPr txBox="1"/>
            <p:nvPr/>
          </p:nvSpPr>
          <p:spPr>
            <a:xfrm>
              <a:off x="1643042" y="3587894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>
                  <a:solidFill>
                    <a:srgbClr val="92D050"/>
                  </a:solidFill>
                </a:rPr>
                <a:t>1</a:t>
              </a:r>
              <a:endParaRPr lang="it-IT" sz="4000" dirty="0">
                <a:solidFill>
                  <a:srgbClr val="92D050"/>
                </a:solidFill>
              </a:endParaRPr>
            </a:p>
          </p:txBody>
        </p:sp>
        <p:grpSp>
          <p:nvGrpSpPr>
            <p:cNvPr id="97" name="Gruppo 34"/>
            <p:cNvGrpSpPr/>
            <p:nvPr/>
          </p:nvGrpSpPr>
          <p:grpSpPr>
            <a:xfrm>
              <a:off x="2000232" y="3587894"/>
              <a:ext cx="428628" cy="707886"/>
              <a:chOff x="5929322" y="2928934"/>
              <a:chExt cx="428628" cy="707886"/>
            </a:xfrm>
          </p:grpSpPr>
          <p:sp>
            <p:nvSpPr>
              <p:cNvPr id="98" name="CasellaDiTesto 97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92D050"/>
                    </a:solidFill>
                  </a:rPr>
                  <a:t>4</a:t>
                </a:r>
                <a:endParaRPr lang="it-IT" sz="4000" dirty="0">
                  <a:solidFill>
                    <a:srgbClr val="92D050"/>
                  </a:solidFill>
                </a:endParaRPr>
              </a:p>
            </p:txBody>
          </p:sp>
          <p:cxnSp>
            <p:nvCxnSpPr>
              <p:cNvPr id="99" name="Connettore 1 98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19" y="4463127"/>
            <a:ext cx="2714625" cy="19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73" grpId="0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2143108" y="428604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L’aritmetica egizia</a:t>
            </a:r>
            <a:endParaRPr lang="it-IT" sz="4000" dirty="0">
              <a:latin typeface="Berlin Sans FB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786446" y="207167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814754" y="278605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</a:t>
            </a:r>
            <a:endParaRPr lang="it-IT" sz="4000" dirty="0"/>
          </a:p>
        </p:txBody>
      </p:sp>
      <p:grpSp>
        <p:nvGrpSpPr>
          <p:cNvPr id="3" name="Gruppo 91"/>
          <p:cNvGrpSpPr/>
          <p:nvPr/>
        </p:nvGrpSpPr>
        <p:grpSpPr>
          <a:xfrm>
            <a:off x="6715140" y="2071678"/>
            <a:ext cx="785818" cy="707886"/>
            <a:chOff x="6858016" y="2786058"/>
            <a:chExt cx="785818" cy="707886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6858016" y="2786058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3</a:t>
              </a:r>
              <a:endParaRPr lang="it-IT" sz="4000" dirty="0"/>
            </a:p>
          </p:txBody>
        </p:sp>
        <p:grpSp>
          <p:nvGrpSpPr>
            <p:cNvPr id="10" name="Gruppo 15"/>
            <p:cNvGrpSpPr/>
            <p:nvPr/>
          </p:nvGrpSpPr>
          <p:grpSpPr>
            <a:xfrm>
              <a:off x="7215206" y="2786058"/>
              <a:ext cx="428628" cy="707886"/>
              <a:chOff x="5929322" y="2928934"/>
              <a:chExt cx="428628" cy="707886"/>
            </a:xfrm>
          </p:grpSpPr>
          <p:sp>
            <p:nvSpPr>
              <p:cNvPr id="17" name="CasellaDiTesto 16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5</a:t>
                </a:r>
                <a:endParaRPr lang="it-IT" sz="4000" dirty="0"/>
              </a:p>
            </p:txBody>
          </p:sp>
          <p:cxnSp>
            <p:nvCxnSpPr>
              <p:cNvPr id="18" name="Connettore 1 17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Text Box 67"/>
          <p:cNvSpPr txBox="1">
            <a:spLocks noChangeArrowheads="1"/>
          </p:cNvSpPr>
          <p:nvPr/>
        </p:nvSpPr>
        <p:spPr bwMode="auto">
          <a:xfrm>
            <a:off x="8494713" y="2143116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30" name="Text Box 67"/>
          <p:cNvSpPr txBox="1">
            <a:spLocks noChangeArrowheads="1"/>
          </p:cNvSpPr>
          <p:nvPr/>
        </p:nvSpPr>
        <p:spPr bwMode="auto">
          <a:xfrm>
            <a:off x="8501090" y="2857496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pic>
        <p:nvPicPr>
          <p:cNvPr id="10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19" y="4463127"/>
            <a:ext cx="2714625" cy="19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5" name="Gruppo 94"/>
          <p:cNvGrpSpPr/>
          <p:nvPr/>
        </p:nvGrpSpPr>
        <p:grpSpPr>
          <a:xfrm>
            <a:off x="857224" y="1928802"/>
            <a:ext cx="1714512" cy="707886"/>
            <a:chOff x="857224" y="1928802"/>
            <a:chExt cx="1714512" cy="707886"/>
          </a:xfrm>
        </p:grpSpPr>
        <p:grpSp>
          <p:nvGrpSpPr>
            <p:cNvPr id="89" name="Gruppo 91"/>
            <p:cNvGrpSpPr/>
            <p:nvPr/>
          </p:nvGrpSpPr>
          <p:grpSpPr>
            <a:xfrm>
              <a:off x="857224" y="1928802"/>
              <a:ext cx="785818" cy="707886"/>
              <a:chOff x="6858016" y="2786058"/>
              <a:chExt cx="785818" cy="707886"/>
            </a:xfrm>
          </p:grpSpPr>
          <p:sp>
            <p:nvSpPr>
              <p:cNvPr id="90" name="CasellaDiTesto 89"/>
              <p:cNvSpPr txBox="1"/>
              <p:nvPr/>
            </p:nvSpPr>
            <p:spPr>
              <a:xfrm>
                <a:off x="6858016" y="2786058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3</a:t>
                </a:r>
                <a:endParaRPr lang="it-IT" sz="4000" dirty="0"/>
              </a:p>
            </p:txBody>
          </p:sp>
          <p:grpSp>
            <p:nvGrpSpPr>
              <p:cNvPr id="91" name="Gruppo 15"/>
              <p:cNvGrpSpPr/>
              <p:nvPr/>
            </p:nvGrpSpPr>
            <p:grpSpPr>
              <a:xfrm>
                <a:off x="7215206" y="2786058"/>
                <a:ext cx="428628" cy="707886"/>
                <a:chOff x="5929322" y="2928934"/>
                <a:chExt cx="428628" cy="707886"/>
              </a:xfrm>
            </p:grpSpPr>
            <p:sp>
              <p:nvSpPr>
                <p:cNvPr id="92" name="CasellaDiTesto 91"/>
                <p:cNvSpPr txBox="1"/>
                <p:nvPr/>
              </p:nvSpPr>
              <p:spPr>
                <a:xfrm>
                  <a:off x="5929322" y="2928934"/>
                  <a:ext cx="428628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4000" dirty="0" smtClean="0"/>
                    <a:t>5</a:t>
                  </a:r>
                  <a:endParaRPr lang="it-IT" sz="4000" dirty="0"/>
                </a:p>
              </p:txBody>
            </p:sp>
            <p:cxnSp>
              <p:nvCxnSpPr>
                <p:cNvPr id="93" name="Connettore 1 92"/>
                <p:cNvCxnSpPr/>
                <p:nvPr/>
              </p:nvCxnSpPr>
              <p:spPr>
                <a:xfrm>
                  <a:off x="6000760" y="3071810"/>
                  <a:ext cx="285752" cy="158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4" name="CasellaDiTesto 93"/>
            <p:cNvSpPr txBox="1"/>
            <p:nvPr/>
          </p:nvSpPr>
          <p:spPr>
            <a:xfrm>
              <a:off x="1643042" y="1928802"/>
              <a:ext cx="92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× 3</a:t>
              </a:r>
              <a:endParaRPr lang="it-IT" sz="4000" dirty="0"/>
            </a:p>
          </p:txBody>
        </p:sp>
      </p:grpSp>
      <p:sp>
        <p:nvSpPr>
          <p:cNvPr id="105" name="CasellaDiTesto 104"/>
          <p:cNvSpPr txBox="1"/>
          <p:nvPr/>
        </p:nvSpPr>
        <p:spPr>
          <a:xfrm>
            <a:off x="6715140" y="27860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6 </a:t>
            </a:r>
            <a:endParaRPr lang="it-IT" sz="4000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7146198" y="2792552"/>
            <a:ext cx="285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?</a:t>
            </a:r>
            <a:endParaRPr lang="it-IT" sz="4000" dirty="0"/>
          </a:p>
        </p:txBody>
      </p:sp>
      <p:cxnSp>
        <p:nvCxnSpPr>
          <p:cNvPr id="108" name="Connettore 1 107"/>
          <p:cNvCxnSpPr/>
          <p:nvPr/>
        </p:nvCxnSpPr>
        <p:spPr>
          <a:xfrm rot="5400000">
            <a:off x="5680083" y="2821777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Gruppo 138"/>
          <p:cNvGrpSpPr/>
          <p:nvPr/>
        </p:nvGrpSpPr>
        <p:grpSpPr>
          <a:xfrm>
            <a:off x="857224" y="2786058"/>
            <a:ext cx="2643206" cy="714380"/>
            <a:chOff x="857224" y="2786058"/>
            <a:chExt cx="2643206" cy="714380"/>
          </a:xfrm>
        </p:grpSpPr>
        <p:grpSp>
          <p:nvGrpSpPr>
            <p:cNvPr id="112" name="Gruppo 111"/>
            <p:cNvGrpSpPr/>
            <p:nvPr/>
          </p:nvGrpSpPr>
          <p:grpSpPr>
            <a:xfrm>
              <a:off x="2428860" y="2786058"/>
              <a:ext cx="1071570" cy="707886"/>
              <a:chOff x="1285852" y="2506800"/>
              <a:chExt cx="1071570" cy="707886"/>
            </a:xfrm>
          </p:grpSpPr>
          <p:sp>
            <p:nvSpPr>
              <p:cNvPr id="110" name="CasellaDiTesto 109"/>
              <p:cNvSpPr txBox="1"/>
              <p:nvPr/>
            </p:nvSpPr>
            <p:spPr>
              <a:xfrm>
                <a:off x="1285852" y="2506800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2</a:t>
                </a:r>
                <a:endParaRPr lang="it-IT" sz="4000" dirty="0"/>
              </a:p>
            </p:txBody>
          </p:sp>
          <p:sp>
            <p:nvSpPr>
              <p:cNvPr id="111" name="CasellaDiTesto 110"/>
              <p:cNvSpPr txBox="1"/>
              <p:nvPr/>
            </p:nvSpPr>
            <p:spPr>
              <a:xfrm>
                <a:off x="1643042" y="2506800"/>
                <a:ext cx="7143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: 5</a:t>
                </a:r>
                <a:endParaRPr lang="it-IT" sz="4000" dirty="0"/>
              </a:p>
            </p:txBody>
          </p:sp>
        </p:grpSp>
        <p:grpSp>
          <p:nvGrpSpPr>
            <p:cNvPr id="117" name="Gruppo 91"/>
            <p:cNvGrpSpPr/>
            <p:nvPr/>
          </p:nvGrpSpPr>
          <p:grpSpPr>
            <a:xfrm>
              <a:off x="857224" y="2786058"/>
              <a:ext cx="1714512" cy="714380"/>
              <a:chOff x="6858016" y="2786056"/>
              <a:chExt cx="785818" cy="1323441"/>
            </a:xfrm>
          </p:grpSpPr>
          <p:sp>
            <p:nvSpPr>
              <p:cNvPr id="118" name="CasellaDiTesto 117"/>
              <p:cNvSpPr txBox="1"/>
              <p:nvPr/>
            </p:nvSpPr>
            <p:spPr>
              <a:xfrm>
                <a:off x="6858016" y="2786058"/>
                <a:ext cx="57150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2 ×</a:t>
                </a:r>
                <a:endParaRPr lang="it-IT" sz="4000" dirty="0"/>
              </a:p>
            </p:txBody>
          </p:sp>
          <p:grpSp>
            <p:nvGrpSpPr>
              <p:cNvPr id="119" name="Gruppo 15"/>
              <p:cNvGrpSpPr/>
              <p:nvPr/>
            </p:nvGrpSpPr>
            <p:grpSpPr>
              <a:xfrm>
                <a:off x="7215206" y="2786056"/>
                <a:ext cx="428628" cy="1311411"/>
                <a:chOff x="5929322" y="2928932"/>
                <a:chExt cx="428628" cy="1311411"/>
              </a:xfrm>
            </p:grpSpPr>
            <p:sp>
              <p:nvSpPr>
                <p:cNvPr id="120" name="CasellaDiTesto 119"/>
                <p:cNvSpPr txBox="1"/>
                <p:nvPr/>
              </p:nvSpPr>
              <p:spPr>
                <a:xfrm>
                  <a:off x="5929322" y="2928932"/>
                  <a:ext cx="428628" cy="13114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4000" dirty="0" smtClean="0"/>
                    <a:t>5 =</a:t>
                  </a:r>
                  <a:endParaRPr lang="it-IT" sz="4000" dirty="0"/>
                </a:p>
              </p:txBody>
            </p:sp>
            <p:cxnSp>
              <p:nvCxnSpPr>
                <p:cNvPr id="121" name="Connettore 1 120"/>
                <p:cNvCxnSpPr/>
                <p:nvPr/>
              </p:nvCxnSpPr>
              <p:spPr>
                <a:xfrm>
                  <a:off x="5976902" y="3192033"/>
                  <a:ext cx="99950" cy="158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40" name="Gruppo 139"/>
          <p:cNvGrpSpPr/>
          <p:nvPr/>
        </p:nvGrpSpPr>
        <p:grpSpPr>
          <a:xfrm>
            <a:off x="3491804" y="2786058"/>
            <a:ext cx="1508824" cy="714379"/>
            <a:chOff x="3491804" y="2786058"/>
            <a:chExt cx="1508824" cy="714379"/>
          </a:xfrm>
        </p:grpSpPr>
        <p:sp>
          <p:nvSpPr>
            <p:cNvPr id="126" name="Rettangolo 125"/>
            <p:cNvSpPr/>
            <p:nvPr/>
          </p:nvSpPr>
          <p:spPr>
            <a:xfrm>
              <a:off x="3491804" y="2786058"/>
              <a:ext cx="4395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4000" dirty="0" smtClean="0"/>
                <a:t>=</a:t>
              </a:r>
              <a:endParaRPr lang="it-IT" sz="4000" dirty="0"/>
            </a:p>
          </p:txBody>
        </p:sp>
        <p:grpSp>
          <p:nvGrpSpPr>
            <p:cNvPr id="127" name="Gruppo 13"/>
            <p:cNvGrpSpPr/>
            <p:nvPr/>
          </p:nvGrpSpPr>
          <p:grpSpPr>
            <a:xfrm>
              <a:off x="3857620" y="2786058"/>
              <a:ext cx="428628" cy="707886"/>
              <a:chOff x="5929322" y="2928934"/>
              <a:chExt cx="428628" cy="707886"/>
            </a:xfrm>
          </p:grpSpPr>
          <p:sp>
            <p:nvSpPr>
              <p:cNvPr id="128" name="CasellaDiTesto 127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3</a:t>
                </a:r>
                <a:endParaRPr lang="it-IT" sz="4000" dirty="0"/>
              </a:p>
            </p:txBody>
          </p:sp>
          <p:cxnSp>
            <p:nvCxnSpPr>
              <p:cNvPr id="129" name="Connettore 1 128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Gruppo 18"/>
            <p:cNvGrpSpPr/>
            <p:nvPr/>
          </p:nvGrpSpPr>
          <p:grpSpPr>
            <a:xfrm>
              <a:off x="4214810" y="2786058"/>
              <a:ext cx="785818" cy="714379"/>
              <a:chOff x="5929322" y="2928934"/>
              <a:chExt cx="428628" cy="1323439"/>
            </a:xfrm>
          </p:grpSpPr>
          <p:sp>
            <p:nvSpPr>
              <p:cNvPr id="131" name="CasellaDiTesto 130"/>
              <p:cNvSpPr txBox="1"/>
              <p:nvPr/>
            </p:nvSpPr>
            <p:spPr>
              <a:xfrm>
                <a:off x="5929322" y="2928934"/>
                <a:ext cx="42862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15</a:t>
                </a:r>
                <a:endParaRPr lang="it-IT" sz="4000" dirty="0"/>
              </a:p>
            </p:txBody>
          </p:sp>
          <p:cxnSp>
            <p:nvCxnSpPr>
              <p:cNvPr id="132" name="Connettore 1 131"/>
              <p:cNvCxnSpPr/>
              <p:nvPr/>
            </p:nvCxnSpPr>
            <p:spPr>
              <a:xfrm>
                <a:off x="6000760" y="3192033"/>
                <a:ext cx="240291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1" name="Gruppo 140"/>
          <p:cNvGrpSpPr/>
          <p:nvPr/>
        </p:nvGrpSpPr>
        <p:grpSpPr>
          <a:xfrm>
            <a:off x="7143768" y="2786058"/>
            <a:ext cx="1143008" cy="714379"/>
            <a:chOff x="7215206" y="3500438"/>
            <a:chExt cx="1143008" cy="714379"/>
          </a:xfrm>
        </p:grpSpPr>
        <p:grpSp>
          <p:nvGrpSpPr>
            <p:cNvPr id="133" name="Gruppo 13"/>
            <p:cNvGrpSpPr/>
            <p:nvPr/>
          </p:nvGrpSpPr>
          <p:grpSpPr>
            <a:xfrm>
              <a:off x="7215206" y="3500438"/>
              <a:ext cx="428628" cy="707886"/>
              <a:chOff x="5929322" y="2928934"/>
              <a:chExt cx="428628" cy="707886"/>
            </a:xfrm>
          </p:grpSpPr>
          <p:sp>
            <p:nvSpPr>
              <p:cNvPr id="134" name="CasellaDiTesto 133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3</a:t>
                </a:r>
                <a:endParaRPr lang="it-IT" sz="4000" dirty="0"/>
              </a:p>
            </p:txBody>
          </p:sp>
          <p:cxnSp>
            <p:nvCxnSpPr>
              <p:cNvPr id="135" name="Connettore 1 134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uppo 18"/>
            <p:cNvGrpSpPr/>
            <p:nvPr/>
          </p:nvGrpSpPr>
          <p:grpSpPr>
            <a:xfrm>
              <a:off x="7572396" y="3500438"/>
              <a:ext cx="785818" cy="714379"/>
              <a:chOff x="5929322" y="2928934"/>
              <a:chExt cx="428628" cy="1323439"/>
            </a:xfrm>
          </p:grpSpPr>
          <p:sp>
            <p:nvSpPr>
              <p:cNvPr id="137" name="CasellaDiTesto 136"/>
              <p:cNvSpPr txBox="1"/>
              <p:nvPr/>
            </p:nvSpPr>
            <p:spPr>
              <a:xfrm>
                <a:off x="5929322" y="2928934"/>
                <a:ext cx="42862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15</a:t>
                </a:r>
                <a:endParaRPr lang="it-IT" sz="4000" dirty="0"/>
              </a:p>
            </p:txBody>
          </p:sp>
          <p:cxnSp>
            <p:nvCxnSpPr>
              <p:cNvPr id="138" name="Connettore 1 137"/>
              <p:cNvCxnSpPr/>
              <p:nvPr/>
            </p:nvCxnSpPr>
            <p:spPr>
              <a:xfrm>
                <a:off x="6000760" y="3192033"/>
                <a:ext cx="240291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5" name="Gruppo 144"/>
          <p:cNvGrpSpPr/>
          <p:nvPr/>
        </p:nvGrpSpPr>
        <p:grpSpPr>
          <a:xfrm>
            <a:off x="2357422" y="1928802"/>
            <a:ext cx="2428892" cy="714380"/>
            <a:chOff x="2357422" y="1928802"/>
            <a:chExt cx="2428892" cy="714380"/>
          </a:xfrm>
        </p:grpSpPr>
        <p:grpSp>
          <p:nvGrpSpPr>
            <p:cNvPr id="47" name="Gruppo 74"/>
            <p:cNvGrpSpPr/>
            <p:nvPr/>
          </p:nvGrpSpPr>
          <p:grpSpPr>
            <a:xfrm>
              <a:off x="2357422" y="1928802"/>
              <a:ext cx="1143008" cy="714380"/>
              <a:chOff x="2285984" y="2000240"/>
              <a:chExt cx="1143008" cy="714380"/>
            </a:xfrm>
          </p:grpSpPr>
          <p:sp>
            <p:nvSpPr>
              <p:cNvPr id="76" name="CasellaDiTesto 75"/>
              <p:cNvSpPr txBox="1"/>
              <p:nvPr/>
            </p:nvSpPr>
            <p:spPr>
              <a:xfrm>
                <a:off x="2643174" y="2000240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FF0000"/>
                    </a:solidFill>
                  </a:rPr>
                  <a:t>9</a:t>
                </a:r>
                <a:endParaRPr lang="it-IT" sz="40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50" name="Gruppo 52"/>
              <p:cNvGrpSpPr/>
              <p:nvPr/>
            </p:nvGrpSpPr>
            <p:grpSpPr>
              <a:xfrm>
                <a:off x="3000364" y="2006734"/>
                <a:ext cx="428628" cy="707886"/>
                <a:chOff x="6000760" y="2928934"/>
                <a:chExt cx="428628" cy="707886"/>
              </a:xfrm>
            </p:grpSpPr>
            <p:sp>
              <p:nvSpPr>
                <p:cNvPr id="85" name="CasellaDiTesto 84"/>
                <p:cNvSpPr txBox="1"/>
                <p:nvPr/>
              </p:nvSpPr>
              <p:spPr>
                <a:xfrm>
                  <a:off x="6000760" y="2928934"/>
                  <a:ext cx="428628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4000" dirty="0" smtClean="0">
                      <a:solidFill>
                        <a:srgbClr val="FF0000"/>
                      </a:solidFill>
                    </a:rPr>
                    <a:t>3</a:t>
                  </a:r>
                  <a:endParaRPr lang="it-IT" sz="4000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86" name="Connettore 1 85"/>
                <p:cNvCxnSpPr/>
                <p:nvPr/>
              </p:nvCxnSpPr>
              <p:spPr>
                <a:xfrm>
                  <a:off x="6072198" y="3071810"/>
                  <a:ext cx="285752" cy="158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CasellaDiTesto 79"/>
              <p:cNvSpPr txBox="1"/>
              <p:nvPr/>
            </p:nvSpPr>
            <p:spPr>
              <a:xfrm>
                <a:off x="2285984" y="2000240"/>
                <a:ext cx="35719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=</a:t>
                </a:r>
                <a:endParaRPr lang="it-IT" sz="4000" dirty="0"/>
              </a:p>
            </p:txBody>
          </p:sp>
        </p:grpSp>
        <p:grpSp>
          <p:nvGrpSpPr>
            <p:cNvPr id="142" name="Gruppo 141"/>
            <p:cNvGrpSpPr/>
            <p:nvPr/>
          </p:nvGrpSpPr>
          <p:grpSpPr>
            <a:xfrm>
              <a:off x="3857620" y="1928802"/>
              <a:ext cx="928694" cy="707886"/>
              <a:chOff x="3857620" y="1928802"/>
              <a:chExt cx="928694" cy="707886"/>
            </a:xfrm>
          </p:grpSpPr>
          <p:sp>
            <p:nvSpPr>
              <p:cNvPr id="87" name="CasellaDiTesto 86"/>
              <p:cNvSpPr txBox="1"/>
              <p:nvPr/>
            </p:nvSpPr>
            <p:spPr>
              <a:xfrm>
                <a:off x="3857620" y="1928802"/>
                <a:ext cx="9286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FF0000"/>
                    </a:solidFill>
                  </a:rPr>
                  <a:t>15</a:t>
                </a:r>
                <a:endParaRPr lang="it-IT" sz="4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88" name="Connettore 1 87"/>
              <p:cNvCxnSpPr/>
              <p:nvPr/>
            </p:nvCxnSpPr>
            <p:spPr>
              <a:xfrm>
                <a:off x="4000496" y="2071678"/>
                <a:ext cx="428628" cy="158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" name="CasellaDiTesto 142"/>
            <p:cNvSpPr txBox="1"/>
            <p:nvPr/>
          </p:nvSpPr>
          <p:spPr>
            <a:xfrm>
              <a:off x="3500430" y="1928802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>
                  <a:solidFill>
                    <a:srgbClr val="FF0000"/>
                  </a:solidFill>
                </a:rPr>
                <a:t>5</a:t>
              </a:r>
              <a:endParaRPr lang="it-IT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144" name="Connettore 1 143"/>
            <p:cNvCxnSpPr/>
            <p:nvPr/>
          </p:nvCxnSpPr>
          <p:spPr>
            <a:xfrm>
              <a:off x="3571868" y="2071678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uppo 151"/>
          <p:cNvGrpSpPr/>
          <p:nvPr/>
        </p:nvGrpSpPr>
        <p:grpSpPr>
          <a:xfrm>
            <a:off x="3857620" y="2571744"/>
            <a:ext cx="428628" cy="1136514"/>
            <a:chOff x="5286380" y="4143380"/>
            <a:chExt cx="428628" cy="1136514"/>
          </a:xfrm>
        </p:grpSpPr>
        <p:sp>
          <p:nvSpPr>
            <p:cNvPr id="147" name="CasellaDiTesto 146"/>
            <p:cNvSpPr txBox="1"/>
            <p:nvPr/>
          </p:nvSpPr>
          <p:spPr>
            <a:xfrm>
              <a:off x="5286380" y="4143380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2</a:t>
              </a:r>
              <a:endParaRPr lang="it-IT" sz="4000" dirty="0"/>
            </a:p>
          </p:txBody>
        </p:sp>
        <p:sp>
          <p:nvSpPr>
            <p:cNvPr id="150" name="CasellaDiTesto 149"/>
            <p:cNvSpPr txBox="1"/>
            <p:nvPr/>
          </p:nvSpPr>
          <p:spPr>
            <a:xfrm>
              <a:off x="5286380" y="4572008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5</a:t>
              </a:r>
              <a:endParaRPr lang="it-IT" sz="4000" dirty="0"/>
            </a:p>
          </p:txBody>
        </p:sp>
        <p:cxnSp>
          <p:nvCxnSpPr>
            <p:cNvPr id="151" name="Connettore 1 150"/>
            <p:cNvCxnSpPr/>
            <p:nvPr/>
          </p:nvCxnSpPr>
          <p:spPr>
            <a:xfrm>
              <a:off x="5357818" y="4714884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9" grpId="0"/>
      <p:bldP spid="30" grpId="0"/>
      <p:bldP spid="105" grpId="0"/>
      <p:bldP spid="106" grpId="0"/>
      <p:bldP spid="10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71472" y="1785926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Una quantità a cui si aggiunge la sua sesta parte diventa 19  </a:t>
            </a:r>
            <a:endParaRPr lang="it-IT" sz="2400" dirty="0"/>
          </a:p>
        </p:txBody>
      </p:sp>
      <p:grpSp>
        <p:nvGrpSpPr>
          <p:cNvPr id="41" name="Gruppo 40"/>
          <p:cNvGrpSpPr/>
          <p:nvPr/>
        </p:nvGrpSpPr>
        <p:grpSpPr>
          <a:xfrm>
            <a:off x="4113876" y="2898503"/>
            <a:ext cx="1804646" cy="1212775"/>
            <a:chOff x="2500298" y="2898503"/>
            <a:chExt cx="1804646" cy="1212775"/>
          </a:xfrm>
        </p:grpSpPr>
        <p:grpSp>
          <p:nvGrpSpPr>
            <p:cNvPr id="12" name="Gruppo 66"/>
            <p:cNvGrpSpPr/>
            <p:nvPr/>
          </p:nvGrpSpPr>
          <p:grpSpPr>
            <a:xfrm>
              <a:off x="3029860" y="3098069"/>
              <a:ext cx="1197396" cy="856494"/>
              <a:chOff x="4029992" y="3557128"/>
              <a:chExt cx="1197396" cy="856494"/>
            </a:xfrm>
          </p:grpSpPr>
          <p:sp>
            <p:nvSpPr>
              <p:cNvPr id="13" name="CasellaDiTesto 12"/>
              <p:cNvSpPr txBox="1"/>
              <p:nvPr/>
            </p:nvSpPr>
            <p:spPr>
              <a:xfrm>
                <a:off x="4029992" y="3557128"/>
                <a:ext cx="114300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800" dirty="0" smtClean="0"/>
                  <a:t>1+</a:t>
                </a:r>
                <a:endParaRPr lang="it-IT" sz="4800" dirty="0"/>
              </a:p>
            </p:txBody>
          </p:sp>
          <p:sp>
            <p:nvSpPr>
              <p:cNvPr id="15" name="CasellaDiTesto 14"/>
              <p:cNvSpPr txBox="1"/>
              <p:nvPr/>
            </p:nvSpPr>
            <p:spPr>
              <a:xfrm>
                <a:off x="4798760" y="3582625"/>
                <a:ext cx="42862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800" dirty="0" smtClean="0"/>
                  <a:t>6</a:t>
                </a:r>
                <a:endParaRPr lang="it-IT" sz="4800" dirty="0"/>
              </a:p>
            </p:txBody>
          </p:sp>
          <p:cxnSp>
            <p:nvCxnSpPr>
              <p:cNvPr id="16" name="Connettore 1 15"/>
              <p:cNvCxnSpPr/>
              <p:nvPr/>
            </p:nvCxnSpPr>
            <p:spPr>
              <a:xfrm flipV="1">
                <a:off x="4904500" y="3770680"/>
                <a:ext cx="285752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CasellaDiTesto 16"/>
            <p:cNvSpPr txBox="1"/>
            <p:nvPr/>
          </p:nvSpPr>
          <p:spPr>
            <a:xfrm>
              <a:off x="2857488" y="2898503"/>
              <a:ext cx="21431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200" dirty="0" smtClean="0"/>
                <a:t>(</a:t>
              </a:r>
              <a:endParaRPr lang="it-IT" sz="72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4090630" y="2910949"/>
              <a:ext cx="21431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200" dirty="0" smtClean="0"/>
                <a:t>)</a:t>
              </a:r>
              <a:endParaRPr lang="it-IT" sz="7200" dirty="0"/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2500298" y="3112817"/>
              <a:ext cx="4286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800" dirty="0" smtClean="0"/>
                <a:t>6</a:t>
              </a:r>
              <a:endParaRPr lang="it-IT" sz="48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6072198" y="3112817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= 7</a:t>
            </a:r>
            <a:endParaRPr lang="it-IT" sz="4800" dirty="0"/>
          </a:p>
        </p:txBody>
      </p:sp>
      <p:grpSp>
        <p:nvGrpSpPr>
          <p:cNvPr id="43" name="Gruppo 42"/>
          <p:cNvGrpSpPr/>
          <p:nvPr/>
        </p:nvGrpSpPr>
        <p:grpSpPr>
          <a:xfrm>
            <a:off x="4429124" y="4500570"/>
            <a:ext cx="2015012" cy="858191"/>
            <a:chOff x="4429124" y="4714884"/>
            <a:chExt cx="2015012" cy="858191"/>
          </a:xfrm>
        </p:grpSpPr>
        <p:sp>
          <p:nvSpPr>
            <p:cNvPr id="31" name="CasellaDiTesto 30"/>
            <p:cNvSpPr txBox="1"/>
            <p:nvPr/>
          </p:nvSpPr>
          <p:spPr>
            <a:xfrm>
              <a:off x="4429124" y="4714884"/>
              <a:ext cx="4286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800" dirty="0" smtClean="0">
                  <a:solidFill>
                    <a:srgbClr val="FF0000"/>
                  </a:solidFill>
                </a:rPr>
                <a:t>6</a:t>
              </a:r>
              <a:endParaRPr lang="it-IT" sz="4800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 Box 88"/>
            <p:cNvSpPr txBox="1">
              <a:spLocks noChangeArrowheads="1"/>
            </p:cNvSpPr>
            <p:nvPr/>
          </p:nvSpPr>
          <p:spPr bwMode="auto">
            <a:xfrm>
              <a:off x="5072066" y="4786322"/>
              <a:ext cx="71913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4400" dirty="0">
                  <a:solidFill>
                    <a:srgbClr val="FF0000"/>
                  </a:solidFill>
                  <a:cs typeface="Times New Roman" pitchFamily="18" charset="0"/>
                </a:rPr>
                <a:t>→</a:t>
              </a:r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5872632" y="4742078"/>
              <a:ext cx="5715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800" dirty="0" smtClean="0">
                  <a:solidFill>
                    <a:srgbClr val="FF0000"/>
                  </a:solidFill>
                </a:rPr>
                <a:t>7</a:t>
              </a:r>
              <a:endParaRPr lang="it-IT" sz="48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Gruppo 43"/>
          <p:cNvGrpSpPr/>
          <p:nvPr/>
        </p:nvGrpSpPr>
        <p:grpSpPr>
          <a:xfrm>
            <a:off x="4456318" y="5241209"/>
            <a:ext cx="2258822" cy="876176"/>
            <a:chOff x="4456318" y="5455523"/>
            <a:chExt cx="2258822" cy="876176"/>
          </a:xfrm>
        </p:grpSpPr>
        <p:sp>
          <p:nvSpPr>
            <p:cNvPr id="34" name="CasellaDiTesto 33"/>
            <p:cNvSpPr txBox="1"/>
            <p:nvPr/>
          </p:nvSpPr>
          <p:spPr>
            <a:xfrm>
              <a:off x="4456318" y="5500702"/>
              <a:ext cx="4286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800" dirty="0" smtClean="0">
                  <a:solidFill>
                    <a:srgbClr val="FF0000"/>
                  </a:solidFill>
                </a:rPr>
                <a:t>?</a:t>
              </a:r>
              <a:endParaRPr lang="it-IT" sz="4800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 Box 88"/>
            <p:cNvSpPr txBox="1">
              <a:spLocks noChangeArrowheads="1"/>
            </p:cNvSpPr>
            <p:nvPr/>
          </p:nvSpPr>
          <p:spPr bwMode="auto">
            <a:xfrm>
              <a:off x="5072066" y="5500702"/>
              <a:ext cx="71913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4400" dirty="0">
                  <a:solidFill>
                    <a:srgbClr val="FF0000"/>
                  </a:solidFill>
                  <a:cs typeface="Times New Roman" pitchFamily="18" charset="0"/>
                </a:rPr>
                <a:t>→</a:t>
              </a:r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5857884" y="5455523"/>
              <a:ext cx="857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800" dirty="0" smtClean="0">
                  <a:solidFill>
                    <a:srgbClr val="FF0000"/>
                  </a:solidFill>
                </a:rPr>
                <a:t>19</a:t>
              </a:r>
              <a:endParaRPr lang="it-IT" sz="48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37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CasellaDiTesto 38"/>
          <p:cNvSpPr txBox="1"/>
          <p:nvPr/>
        </p:nvSpPr>
        <p:spPr>
          <a:xfrm>
            <a:off x="2143108" y="428604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L’aritmetica egizia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4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19" y="4463127"/>
            <a:ext cx="2714625" cy="19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71472" y="1785926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Una quantità a cui si aggiunge la sua sesta parte diventa 19  </a:t>
            </a:r>
            <a:endParaRPr lang="it-IT" sz="2400" dirty="0"/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2143108" y="428604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L’aritmetica egizia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19" y="4463127"/>
            <a:ext cx="2714625" cy="19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asellaDiTesto 8"/>
          <p:cNvSpPr txBox="1"/>
          <p:nvPr/>
        </p:nvSpPr>
        <p:spPr>
          <a:xfrm>
            <a:off x="1000100" y="2643182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19 × 6</a:t>
            </a:r>
            <a:endParaRPr lang="it-IT" sz="4000" dirty="0"/>
          </a:p>
        </p:txBody>
      </p:sp>
      <p:sp>
        <p:nvSpPr>
          <p:cNvPr id="10" name="Line 62"/>
          <p:cNvSpPr>
            <a:spLocks noChangeShapeType="1"/>
          </p:cNvSpPr>
          <p:nvPr/>
        </p:nvSpPr>
        <p:spPr bwMode="auto">
          <a:xfrm>
            <a:off x="5929319" y="2571745"/>
            <a:ext cx="45719" cy="20002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357818" y="242886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000760" y="2416422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19</a:t>
            </a:r>
            <a:endParaRPr lang="it-IT" sz="4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372566" y="300037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</a:t>
            </a:r>
            <a:endParaRPr lang="it-IT" sz="40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026638" y="298562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38</a:t>
            </a:r>
            <a:endParaRPr lang="it-IT" sz="4000" dirty="0"/>
          </a:p>
        </p:txBody>
      </p:sp>
      <p:sp>
        <p:nvSpPr>
          <p:cNvPr id="15" name="Text Box 92"/>
          <p:cNvSpPr txBox="1">
            <a:spLocks noChangeArrowheads="1"/>
          </p:cNvSpPr>
          <p:nvPr/>
        </p:nvSpPr>
        <p:spPr bwMode="auto">
          <a:xfrm>
            <a:off x="7643834" y="3000372"/>
            <a:ext cx="719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6042702" y="3643314"/>
            <a:ext cx="743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76</a:t>
            </a:r>
            <a:endParaRPr lang="it-IT" sz="40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2357422" y="2649676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= </a:t>
            </a:r>
            <a:r>
              <a:rPr lang="it-IT" sz="4000" dirty="0" err="1" smtClean="0"/>
              <a:t>114</a:t>
            </a:r>
            <a:r>
              <a:rPr lang="it-IT" sz="4000" dirty="0" smtClean="0"/>
              <a:t>   </a:t>
            </a:r>
            <a:endParaRPr lang="it-IT" sz="4000" dirty="0"/>
          </a:p>
        </p:txBody>
      </p:sp>
      <p:sp>
        <p:nvSpPr>
          <p:cNvPr id="67" name="CasellaDiTesto 66"/>
          <p:cNvSpPr txBox="1"/>
          <p:nvPr/>
        </p:nvSpPr>
        <p:spPr>
          <a:xfrm>
            <a:off x="5332100" y="363855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4</a:t>
            </a:r>
            <a:endParaRPr lang="it-IT" sz="4000" dirty="0"/>
          </a:p>
        </p:txBody>
      </p:sp>
      <p:sp>
        <p:nvSpPr>
          <p:cNvPr id="85" name="Text Box 92"/>
          <p:cNvSpPr txBox="1">
            <a:spLocks noChangeArrowheads="1"/>
          </p:cNvSpPr>
          <p:nvPr/>
        </p:nvSpPr>
        <p:spPr bwMode="auto">
          <a:xfrm>
            <a:off x="7715272" y="3571876"/>
            <a:ext cx="719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20" grpId="0"/>
      <p:bldP spid="34" grpId="0"/>
      <p:bldP spid="67" grpId="0"/>
      <p:bldP spid="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71472" y="1785926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Una quantità a cui si aggiunge la sua sesta parte diventa 19  </a:t>
            </a:r>
            <a:endParaRPr lang="it-IT" sz="2400" dirty="0"/>
          </a:p>
        </p:txBody>
      </p: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2143108" y="428604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L’aritmetica egizia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19" y="4463127"/>
            <a:ext cx="2714625" cy="19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Line 62"/>
          <p:cNvSpPr>
            <a:spLocks noChangeShapeType="1"/>
          </p:cNvSpPr>
          <p:nvPr/>
        </p:nvSpPr>
        <p:spPr bwMode="auto">
          <a:xfrm>
            <a:off x="5929319" y="2571744"/>
            <a:ext cx="45719" cy="35004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357818" y="242886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</a:t>
            </a:r>
            <a:endParaRPr lang="it-IT" sz="4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000760" y="2416422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7</a:t>
            </a:r>
            <a:endParaRPr lang="it-IT" sz="4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372566" y="300037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</a:t>
            </a:r>
            <a:endParaRPr lang="it-IT" sz="40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000760" y="298562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14</a:t>
            </a:r>
            <a:endParaRPr lang="it-IT" sz="40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042702" y="3643314"/>
            <a:ext cx="743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28</a:t>
            </a:r>
            <a:endParaRPr lang="it-IT" sz="4000" dirty="0"/>
          </a:p>
        </p:txBody>
      </p:sp>
      <p:sp>
        <p:nvSpPr>
          <p:cNvPr id="67" name="CasellaDiTesto 66"/>
          <p:cNvSpPr txBox="1"/>
          <p:nvPr/>
        </p:nvSpPr>
        <p:spPr>
          <a:xfrm>
            <a:off x="5332100" y="363855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4</a:t>
            </a:r>
            <a:endParaRPr lang="it-IT" sz="4000" dirty="0"/>
          </a:p>
        </p:txBody>
      </p:sp>
      <p:sp>
        <p:nvSpPr>
          <p:cNvPr id="85" name="Text Box 92"/>
          <p:cNvSpPr txBox="1">
            <a:spLocks noChangeArrowheads="1"/>
          </p:cNvSpPr>
          <p:nvPr/>
        </p:nvSpPr>
        <p:spPr bwMode="auto">
          <a:xfrm>
            <a:off x="7643834" y="4857760"/>
            <a:ext cx="719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714348" y="2428868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114 : 7</a:t>
            </a:r>
            <a:endParaRPr lang="it-IT" sz="40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6042702" y="4221312"/>
            <a:ext cx="743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56</a:t>
            </a:r>
            <a:endParaRPr lang="it-IT" sz="4000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5332100" y="421655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8</a:t>
            </a:r>
            <a:endParaRPr lang="it-IT" sz="40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6059794" y="4864254"/>
            <a:ext cx="1083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112</a:t>
            </a:r>
            <a:endParaRPr lang="it-IT" sz="40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5072066" y="4859492"/>
            <a:ext cx="92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16</a:t>
            </a:r>
            <a:endParaRPr lang="it-IT" sz="4000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785786" y="335756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92D050"/>
                </a:solidFill>
              </a:rPr>
              <a:t>2</a:t>
            </a:r>
            <a:endParaRPr lang="it-IT" sz="4000" dirty="0">
              <a:solidFill>
                <a:srgbClr val="92D050"/>
              </a:solidFill>
            </a:endParaRPr>
          </a:p>
        </p:txBody>
      </p:sp>
      <p:grpSp>
        <p:nvGrpSpPr>
          <p:cNvPr id="36" name="Gruppo 35"/>
          <p:cNvGrpSpPr/>
          <p:nvPr/>
        </p:nvGrpSpPr>
        <p:grpSpPr>
          <a:xfrm>
            <a:off x="785786" y="3357562"/>
            <a:ext cx="2571768" cy="714379"/>
            <a:chOff x="2428860" y="2786058"/>
            <a:chExt cx="2571768" cy="714379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2428860" y="2786058"/>
              <a:ext cx="4286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2</a:t>
              </a:r>
              <a:endParaRPr lang="it-IT" sz="4000" dirty="0"/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2786050" y="2786058"/>
              <a:ext cx="20717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: 7 =</a:t>
              </a:r>
              <a:endParaRPr lang="it-IT" sz="4000" dirty="0"/>
            </a:p>
          </p:txBody>
        </p:sp>
        <p:grpSp>
          <p:nvGrpSpPr>
            <p:cNvPr id="29" name="Gruppo 25"/>
            <p:cNvGrpSpPr/>
            <p:nvPr/>
          </p:nvGrpSpPr>
          <p:grpSpPr>
            <a:xfrm>
              <a:off x="3786182" y="2786058"/>
              <a:ext cx="428628" cy="707886"/>
              <a:chOff x="5929322" y="2928934"/>
              <a:chExt cx="428628" cy="707886"/>
            </a:xfrm>
          </p:grpSpPr>
          <p:sp>
            <p:nvSpPr>
              <p:cNvPr id="30" name="CasellaDiTesto 29"/>
              <p:cNvSpPr txBox="1"/>
              <p:nvPr/>
            </p:nvSpPr>
            <p:spPr>
              <a:xfrm>
                <a:off x="5929322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4</a:t>
                </a:r>
                <a:endParaRPr lang="it-IT" sz="4000" dirty="0"/>
              </a:p>
            </p:txBody>
          </p:sp>
          <p:cxnSp>
            <p:nvCxnSpPr>
              <p:cNvPr id="31" name="Connettore 1 30"/>
              <p:cNvCxnSpPr/>
              <p:nvPr/>
            </p:nvCxnSpPr>
            <p:spPr>
              <a:xfrm>
                <a:off x="6000760" y="3071810"/>
                <a:ext cx="285752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o 18"/>
            <p:cNvGrpSpPr/>
            <p:nvPr/>
          </p:nvGrpSpPr>
          <p:grpSpPr>
            <a:xfrm>
              <a:off x="4214810" y="2786058"/>
              <a:ext cx="785818" cy="714379"/>
              <a:chOff x="5929322" y="2928934"/>
              <a:chExt cx="428628" cy="1323439"/>
            </a:xfrm>
          </p:grpSpPr>
          <p:sp>
            <p:nvSpPr>
              <p:cNvPr id="33" name="CasellaDiTesto 32"/>
              <p:cNvSpPr txBox="1"/>
              <p:nvPr/>
            </p:nvSpPr>
            <p:spPr>
              <a:xfrm>
                <a:off x="5929322" y="2928934"/>
                <a:ext cx="42862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/>
                  <a:t>28</a:t>
                </a:r>
                <a:endParaRPr lang="it-IT" sz="4000" dirty="0"/>
              </a:p>
            </p:txBody>
          </p:sp>
          <p:cxnSp>
            <p:nvCxnSpPr>
              <p:cNvPr id="35" name="Connettore 1 34"/>
              <p:cNvCxnSpPr/>
              <p:nvPr/>
            </p:nvCxnSpPr>
            <p:spPr>
              <a:xfrm>
                <a:off x="6000760" y="3192033"/>
                <a:ext cx="240291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uppo 74"/>
          <p:cNvGrpSpPr/>
          <p:nvPr/>
        </p:nvGrpSpPr>
        <p:grpSpPr>
          <a:xfrm>
            <a:off x="2214546" y="2428868"/>
            <a:ext cx="2428892" cy="714380"/>
            <a:chOff x="2285984" y="2000240"/>
            <a:chExt cx="2428892" cy="714380"/>
          </a:xfrm>
        </p:grpSpPr>
        <p:sp>
          <p:nvSpPr>
            <p:cNvPr id="42" name="CasellaDiTesto 41"/>
            <p:cNvSpPr txBox="1"/>
            <p:nvPr/>
          </p:nvSpPr>
          <p:spPr>
            <a:xfrm>
              <a:off x="2643174" y="2000240"/>
              <a:ext cx="7143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>
                  <a:solidFill>
                    <a:srgbClr val="FF0000"/>
                  </a:solidFill>
                </a:rPr>
                <a:t>16</a:t>
              </a:r>
              <a:endParaRPr lang="it-IT" sz="4000" dirty="0">
                <a:solidFill>
                  <a:srgbClr val="FF0000"/>
                </a:solidFill>
              </a:endParaRPr>
            </a:p>
          </p:txBody>
        </p:sp>
        <p:grpSp>
          <p:nvGrpSpPr>
            <p:cNvPr id="43" name="Gruppo 52"/>
            <p:cNvGrpSpPr/>
            <p:nvPr/>
          </p:nvGrpSpPr>
          <p:grpSpPr>
            <a:xfrm>
              <a:off x="3357554" y="2006734"/>
              <a:ext cx="428628" cy="707886"/>
              <a:chOff x="6357950" y="2928934"/>
              <a:chExt cx="428628" cy="707886"/>
            </a:xfrm>
          </p:grpSpPr>
          <p:sp>
            <p:nvSpPr>
              <p:cNvPr id="51" name="CasellaDiTesto 50"/>
              <p:cNvSpPr txBox="1"/>
              <p:nvPr/>
            </p:nvSpPr>
            <p:spPr>
              <a:xfrm>
                <a:off x="6357950" y="2928934"/>
                <a:ext cx="4286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FF0000"/>
                    </a:solidFill>
                  </a:rPr>
                  <a:t>4</a:t>
                </a:r>
                <a:endParaRPr lang="it-IT" sz="4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2" name="Connettore 1 51"/>
              <p:cNvCxnSpPr/>
              <p:nvPr/>
            </p:nvCxnSpPr>
            <p:spPr>
              <a:xfrm>
                <a:off x="6474948" y="3071810"/>
                <a:ext cx="285752" cy="158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uppo 58"/>
            <p:cNvGrpSpPr/>
            <p:nvPr/>
          </p:nvGrpSpPr>
          <p:grpSpPr>
            <a:xfrm>
              <a:off x="3786182" y="2000240"/>
              <a:ext cx="928694" cy="707886"/>
              <a:chOff x="6000760" y="2928934"/>
              <a:chExt cx="928694" cy="707886"/>
            </a:xfrm>
          </p:grpSpPr>
          <p:sp>
            <p:nvSpPr>
              <p:cNvPr id="47" name="CasellaDiTesto 46"/>
              <p:cNvSpPr txBox="1"/>
              <p:nvPr/>
            </p:nvSpPr>
            <p:spPr>
              <a:xfrm>
                <a:off x="6000760" y="2928934"/>
                <a:ext cx="9286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4000" dirty="0" smtClean="0">
                    <a:solidFill>
                      <a:srgbClr val="FF0000"/>
                    </a:solidFill>
                  </a:rPr>
                  <a:t>28</a:t>
                </a:r>
                <a:endParaRPr lang="it-IT" sz="4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8" name="Connettore 1 47"/>
              <p:cNvCxnSpPr/>
              <p:nvPr/>
            </p:nvCxnSpPr>
            <p:spPr>
              <a:xfrm>
                <a:off x="6143636" y="3071810"/>
                <a:ext cx="428628" cy="1588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CasellaDiTesto 45"/>
            <p:cNvSpPr txBox="1"/>
            <p:nvPr/>
          </p:nvSpPr>
          <p:spPr>
            <a:xfrm>
              <a:off x="2285984" y="2000240"/>
              <a:ext cx="3571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 smtClean="0"/>
                <a:t>=</a:t>
              </a:r>
              <a:endParaRPr lang="it-IT" sz="4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20" grpId="0"/>
      <p:bldP spid="67" grpId="0"/>
      <p:bldP spid="85" grpId="0"/>
      <p:bldP spid="22" grpId="0"/>
      <p:bldP spid="23" grpId="0"/>
      <p:bldP spid="24" grpId="0"/>
      <p:bldP spid="25" grpId="0"/>
      <p:bldP spid="26" grpId="0"/>
      <p:bldP spid="2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36550" y="1622430"/>
            <a:ext cx="1152525" cy="2592388"/>
            <a:chOff x="336550" y="1622430"/>
            <a:chExt cx="1152525" cy="2592388"/>
          </a:xfrm>
        </p:grpSpPr>
        <p:sp>
          <p:nvSpPr>
            <p:cNvPr id="4" name="Text Box 39"/>
            <p:cNvSpPr txBox="1">
              <a:spLocks noChangeArrowheads="1"/>
            </p:cNvSpPr>
            <p:nvPr/>
          </p:nvSpPr>
          <p:spPr bwMode="auto">
            <a:xfrm>
              <a:off x="336550" y="1651005"/>
              <a:ext cx="360363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/>
                <a:t>1 2 3 4 5 6 7 8 9 </a:t>
              </a:r>
            </a:p>
          </p:txBody>
        </p:sp>
        <p:sp>
          <p:nvSpPr>
            <p:cNvPr id="5" name="Text Box 40"/>
            <p:cNvSpPr txBox="1">
              <a:spLocks noChangeArrowheads="1"/>
            </p:cNvSpPr>
            <p:nvPr/>
          </p:nvSpPr>
          <p:spPr bwMode="auto">
            <a:xfrm>
              <a:off x="984250" y="1622430"/>
              <a:ext cx="504825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>
                  <a:latin typeface="Symbol" pitchFamily="18" charset="2"/>
                </a:rPr>
                <a:t>a b  g   d  e   </a:t>
              </a:r>
              <a:r>
                <a:rPr lang="it-IT" sz="1800" dirty="0">
                  <a:latin typeface="Symbol" pitchFamily="18" charset="2"/>
                  <a:sym typeface="Symbol" pitchFamily="18" charset="2"/>
                </a:rPr>
                <a:t>  z  h  q</a:t>
              </a:r>
            </a:p>
          </p:txBody>
        </p:sp>
      </p:grp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1643042" y="428604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3. Calcolare con le lettere</a:t>
            </a:r>
            <a:endParaRPr lang="it-IT" sz="4000" dirty="0">
              <a:latin typeface="Berlin Sans FB" pitchFamily="34" charset="0"/>
            </a:endParaRPr>
          </a:p>
        </p:txBody>
      </p:sp>
      <p:grpSp>
        <p:nvGrpSpPr>
          <p:cNvPr id="16" name="Gruppo 15"/>
          <p:cNvGrpSpPr/>
          <p:nvPr/>
        </p:nvGrpSpPr>
        <p:grpSpPr>
          <a:xfrm>
            <a:off x="250825" y="4122760"/>
            <a:ext cx="1093788" cy="2592388"/>
            <a:chOff x="250825" y="4122760"/>
            <a:chExt cx="1093788" cy="2592388"/>
          </a:xfrm>
        </p:grpSpPr>
        <p:grpSp>
          <p:nvGrpSpPr>
            <p:cNvPr id="15" name="Gruppo 14"/>
            <p:cNvGrpSpPr/>
            <p:nvPr/>
          </p:nvGrpSpPr>
          <p:grpSpPr>
            <a:xfrm>
              <a:off x="250825" y="4122760"/>
              <a:ext cx="1093788" cy="2592388"/>
              <a:chOff x="250825" y="4122760"/>
              <a:chExt cx="1093788" cy="2592388"/>
            </a:xfrm>
          </p:grpSpPr>
          <p:sp>
            <p:nvSpPr>
              <p:cNvPr id="8" name="Text Box 41"/>
              <p:cNvSpPr txBox="1">
                <a:spLocks noChangeArrowheads="1"/>
              </p:cNvSpPr>
              <p:nvPr/>
            </p:nvSpPr>
            <p:spPr bwMode="auto">
              <a:xfrm>
                <a:off x="250825" y="4151335"/>
                <a:ext cx="5762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1800" dirty="0"/>
                  <a:t>10 20 30 40 50 60 70 80 90 </a:t>
                </a:r>
              </a:p>
            </p:txBody>
          </p:sp>
          <p:sp>
            <p:nvSpPr>
              <p:cNvPr id="9" name="Text Box 42"/>
              <p:cNvSpPr txBox="1">
                <a:spLocks noChangeArrowheads="1"/>
              </p:cNvSpPr>
              <p:nvPr/>
            </p:nvSpPr>
            <p:spPr bwMode="auto">
              <a:xfrm>
                <a:off x="984250" y="4122760"/>
                <a:ext cx="3603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i k  l  m  n  x  o  p </a:t>
                </a:r>
              </a:p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 </a:t>
                </a:r>
              </a:p>
            </p:txBody>
          </p:sp>
        </p:grpSp>
        <p:pic>
          <p:nvPicPr>
            <p:cNvPr id="10" name="Picture 4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27113" y="6405585"/>
              <a:ext cx="238125" cy="238125"/>
            </a:xfrm>
            <a:prstGeom prst="rect">
              <a:avLst/>
            </a:prstGeom>
            <a:noFill/>
          </p:spPr>
        </p:pic>
      </p:grpSp>
      <p:pic>
        <p:nvPicPr>
          <p:cNvPr id="17" name="Picture 8" descr="http://vforvalentinaaaa.weebly.com/uploads/2/5/5/2/25529715/81585648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8600" y="4500570"/>
            <a:ext cx="1452556" cy="2231126"/>
          </a:xfrm>
          <a:prstGeom prst="rect">
            <a:avLst/>
          </a:prstGeom>
          <a:noFill/>
        </p:spPr>
      </p:pic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2360594" y="2852738"/>
            <a:ext cx="1439862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mg +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2419331" y="3573463"/>
            <a:ext cx="1295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ke =</a:t>
            </a:r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1857356" y="4437063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2605069" y="4365625"/>
            <a:ext cx="576262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h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2289156" y="4365625"/>
            <a:ext cx="576263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x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5116542" y="2924175"/>
            <a:ext cx="230822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4400" dirty="0" smtClean="0">
                <a:latin typeface="Symbol" pitchFamily="18" charset="2"/>
                <a:sym typeface="Symbol"/>
              </a:rPr>
              <a:t></a:t>
            </a:r>
            <a:r>
              <a:rPr lang="it-IT" sz="4400" dirty="0" err="1" smtClean="0">
                <a:latin typeface="Symbol" pitchFamily="18" charset="2"/>
              </a:rPr>
              <a:t>lz</a:t>
            </a:r>
            <a:r>
              <a:rPr lang="it-IT" sz="4400" dirty="0" smtClean="0">
                <a:latin typeface="Symbol" pitchFamily="18" charset="2"/>
              </a:rPr>
              <a:t> + </a:t>
            </a:r>
            <a:endParaRPr lang="it-IT" sz="4400" dirty="0">
              <a:latin typeface="Symbol" pitchFamily="18" charset="2"/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5378938" y="3644900"/>
            <a:ext cx="2087563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 smtClean="0">
                <a:latin typeface="Symbol" pitchFamily="18" charset="2"/>
                <a:sym typeface="Symbol"/>
              </a:rPr>
              <a:t></a:t>
            </a:r>
            <a:r>
              <a:rPr lang="it-IT" sz="4400" dirty="0" smtClean="0">
                <a:latin typeface="Symbol" pitchFamily="18" charset="2"/>
              </a:rPr>
              <a:t>d </a:t>
            </a:r>
            <a:r>
              <a:rPr lang="it-IT" sz="4400" dirty="0">
                <a:latin typeface="Symbol" pitchFamily="18" charset="2"/>
              </a:rPr>
              <a:t>=</a:t>
            </a:r>
          </a:p>
        </p:txBody>
      </p:sp>
      <p:sp>
        <p:nvSpPr>
          <p:cNvPr id="25" name="Line 29"/>
          <p:cNvSpPr>
            <a:spLocks noChangeShapeType="1"/>
          </p:cNvSpPr>
          <p:nvPr/>
        </p:nvSpPr>
        <p:spPr bwMode="auto">
          <a:xfrm>
            <a:off x="4857752" y="4508500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5638812" y="4357694"/>
            <a:ext cx="576262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>
                <a:latin typeface="Symbol" pitchFamily="18" charset="2"/>
              </a:rPr>
              <a:t>a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5353060" y="4357694"/>
            <a:ext cx="500066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4400" dirty="0" smtClean="0">
                <a:latin typeface="Symbol" pitchFamily="18" charset="2"/>
              </a:rPr>
              <a:t>k</a:t>
            </a:r>
            <a:endParaRPr lang="it-IT" sz="4400" dirty="0">
              <a:latin typeface="Symbol" pitchFamily="18" charset="2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062550" y="4357694"/>
            <a:ext cx="576262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 smtClean="0">
                <a:latin typeface="Symbol" pitchFamily="18" charset="2"/>
              </a:rPr>
              <a:t>u</a:t>
            </a:r>
            <a:endParaRPr lang="it-IT" sz="4400" dirty="0">
              <a:latin typeface="Symbol" pitchFamily="18" charset="2"/>
            </a:endParaRPr>
          </a:p>
        </p:txBody>
      </p:sp>
      <p:grpSp>
        <p:nvGrpSpPr>
          <p:cNvPr id="29" name="Gruppo 28"/>
          <p:cNvGrpSpPr/>
          <p:nvPr/>
        </p:nvGrpSpPr>
        <p:grpSpPr>
          <a:xfrm>
            <a:off x="7524750" y="1865319"/>
            <a:ext cx="1403350" cy="2563813"/>
            <a:chOff x="7524750" y="1865319"/>
            <a:chExt cx="1403350" cy="2563813"/>
          </a:xfrm>
        </p:grpSpPr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7524750" y="1865319"/>
              <a:ext cx="1403350" cy="25638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it-IT" sz="1800" dirty="0"/>
                <a:t>100	</a:t>
              </a:r>
              <a:r>
                <a:rPr lang="it-IT" sz="1800" dirty="0">
                  <a:latin typeface="Symbol" pitchFamily="18" charset="2"/>
                </a:rPr>
                <a:t>r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200	</a:t>
              </a:r>
              <a:r>
                <a:rPr lang="it-IT" sz="1800" dirty="0">
                  <a:latin typeface="Symbol" pitchFamily="18" charset="2"/>
                </a:rPr>
                <a:t>s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300	</a:t>
              </a:r>
              <a:r>
                <a:rPr lang="it-IT" sz="1800" dirty="0">
                  <a:latin typeface="Symbol" pitchFamily="18" charset="2"/>
                </a:rPr>
                <a:t>t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400	</a:t>
              </a:r>
              <a:r>
                <a:rPr lang="it-IT" sz="1800" dirty="0">
                  <a:latin typeface="Symbol" pitchFamily="18" charset="2"/>
                </a:rPr>
                <a:t>u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500	</a:t>
              </a:r>
              <a:r>
                <a:rPr lang="it-IT" sz="1800" dirty="0">
                  <a:latin typeface="Symbol" pitchFamily="18" charset="2"/>
                </a:rPr>
                <a:t>f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600	</a:t>
              </a:r>
              <a:r>
                <a:rPr lang="it-IT" sz="1800" dirty="0">
                  <a:latin typeface="Symbol" pitchFamily="18" charset="2"/>
                </a:rPr>
                <a:t>c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700	</a:t>
              </a:r>
              <a:r>
                <a:rPr lang="it-IT" sz="1800" dirty="0">
                  <a:latin typeface="Symbol" pitchFamily="18" charset="2"/>
                </a:rPr>
                <a:t>y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800	</a:t>
              </a:r>
              <a:r>
                <a:rPr lang="it-IT" sz="1800" dirty="0">
                  <a:latin typeface="Symbol" pitchFamily="18" charset="2"/>
                </a:rPr>
                <a:t>w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900	</a:t>
              </a:r>
            </a:p>
          </p:txBody>
        </p:sp>
        <p:pic>
          <p:nvPicPr>
            <p:cNvPr id="31" name="Picture 4" descr="https://upload.wikimedia.org/wikipedia/commons/thumb/0/04/Sampi.svg/90px-Sampi.svg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526968" y="4152006"/>
              <a:ext cx="142870" cy="17938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 animBg="1"/>
      <p:bldP spid="26" grpId="0"/>
      <p:bldP spid="27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3"/>
          <p:cNvGrpSpPr/>
          <p:nvPr/>
        </p:nvGrpSpPr>
        <p:grpSpPr>
          <a:xfrm>
            <a:off x="336550" y="1622430"/>
            <a:ext cx="1152525" cy="2592388"/>
            <a:chOff x="336550" y="1622430"/>
            <a:chExt cx="1152525" cy="2592388"/>
          </a:xfrm>
        </p:grpSpPr>
        <p:sp>
          <p:nvSpPr>
            <p:cNvPr id="4" name="Text Box 39"/>
            <p:cNvSpPr txBox="1">
              <a:spLocks noChangeArrowheads="1"/>
            </p:cNvSpPr>
            <p:nvPr/>
          </p:nvSpPr>
          <p:spPr bwMode="auto">
            <a:xfrm>
              <a:off x="336550" y="1651005"/>
              <a:ext cx="360363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/>
                <a:t>1 2 3 4 5 6 7 8 9 </a:t>
              </a:r>
            </a:p>
          </p:txBody>
        </p:sp>
        <p:sp>
          <p:nvSpPr>
            <p:cNvPr id="5" name="Text Box 40"/>
            <p:cNvSpPr txBox="1">
              <a:spLocks noChangeArrowheads="1"/>
            </p:cNvSpPr>
            <p:nvPr/>
          </p:nvSpPr>
          <p:spPr bwMode="auto">
            <a:xfrm>
              <a:off x="984250" y="1622430"/>
              <a:ext cx="504825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>
                  <a:latin typeface="Symbol" pitchFamily="18" charset="2"/>
                </a:rPr>
                <a:t>a b  g   d  e   </a:t>
              </a:r>
              <a:r>
                <a:rPr lang="it-IT" sz="1800" dirty="0">
                  <a:latin typeface="Symbol" pitchFamily="18" charset="2"/>
                  <a:sym typeface="Symbol" pitchFamily="18" charset="2"/>
                </a:rPr>
                <a:t>  z  h  q</a:t>
              </a:r>
            </a:p>
          </p:txBody>
        </p:sp>
      </p:grp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1643042" y="428604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3. Calcolare con le lettere</a:t>
            </a:r>
            <a:endParaRPr lang="it-IT" sz="4000" dirty="0">
              <a:latin typeface="Berlin Sans FB" pitchFamily="34" charset="0"/>
            </a:endParaRPr>
          </a:p>
        </p:txBody>
      </p:sp>
      <p:grpSp>
        <p:nvGrpSpPr>
          <p:cNvPr id="3" name="Gruppo 15"/>
          <p:cNvGrpSpPr/>
          <p:nvPr/>
        </p:nvGrpSpPr>
        <p:grpSpPr>
          <a:xfrm>
            <a:off x="250825" y="4122760"/>
            <a:ext cx="1093788" cy="2592388"/>
            <a:chOff x="250825" y="4122760"/>
            <a:chExt cx="1093788" cy="2592388"/>
          </a:xfrm>
        </p:grpSpPr>
        <p:grpSp>
          <p:nvGrpSpPr>
            <p:cNvPr id="11" name="Gruppo 14"/>
            <p:cNvGrpSpPr/>
            <p:nvPr/>
          </p:nvGrpSpPr>
          <p:grpSpPr>
            <a:xfrm>
              <a:off x="250825" y="4122760"/>
              <a:ext cx="1093788" cy="2592388"/>
              <a:chOff x="250825" y="4122760"/>
              <a:chExt cx="1093788" cy="2592388"/>
            </a:xfrm>
          </p:grpSpPr>
          <p:sp>
            <p:nvSpPr>
              <p:cNvPr id="8" name="Text Box 41"/>
              <p:cNvSpPr txBox="1">
                <a:spLocks noChangeArrowheads="1"/>
              </p:cNvSpPr>
              <p:nvPr/>
            </p:nvSpPr>
            <p:spPr bwMode="auto">
              <a:xfrm>
                <a:off x="250825" y="4151335"/>
                <a:ext cx="5762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1800" dirty="0"/>
                  <a:t>10 20 30 40 50 60 70 80 90 </a:t>
                </a:r>
              </a:p>
            </p:txBody>
          </p:sp>
          <p:sp>
            <p:nvSpPr>
              <p:cNvPr id="9" name="Text Box 42"/>
              <p:cNvSpPr txBox="1">
                <a:spLocks noChangeArrowheads="1"/>
              </p:cNvSpPr>
              <p:nvPr/>
            </p:nvSpPr>
            <p:spPr bwMode="auto">
              <a:xfrm>
                <a:off x="984250" y="4122760"/>
                <a:ext cx="3603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i k  l  m  n  x  o  p </a:t>
                </a:r>
              </a:p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 </a:t>
                </a:r>
              </a:p>
            </p:txBody>
          </p:sp>
        </p:grpSp>
        <p:pic>
          <p:nvPicPr>
            <p:cNvPr id="10" name="Picture 4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27113" y="6405585"/>
              <a:ext cx="238125" cy="238125"/>
            </a:xfrm>
            <a:prstGeom prst="rect">
              <a:avLst/>
            </a:prstGeom>
            <a:noFill/>
          </p:spPr>
        </p:pic>
      </p:grpSp>
      <p:pic>
        <p:nvPicPr>
          <p:cNvPr id="17" name="Picture 8" descr="http://vforvalentinaaaa.weebly.com/uploads/2/5/5/2/25529715/81585648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8600" y="4500570"/>
            <a:ext cx="1452556" cy="2231126"/>
          </a:xfrm>
          <a:prstGeom prst="rect">
            <a:avLst/>
          </a:prstGeom>
          <a:noFill/>
        </p:spPr>
      </p:pic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4075105" y="2054243"/>
            <a:ext cx="11525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ig 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×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003668" y="2630506"/>
            <a:ext cx="1295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 err="1">
                <a:latin typeface="Symbol" pitchFamily="18" charset="2"/>
              </a:rPr>
              <a:t>ke</a:t>
            </a:r>
            <a:r>
              <a:rPr lang="it-IT" sz="4400" dirty="0">
                <a:latin typeface="Symbol" pitchFamily="18" charset="2"/>
              </a:rPr>
              <a:t> =</a:t>
            </a:r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>
            <a:off x="3571868" y="3494106"/>
            <a:ext cx="20161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3571868" y="3351231"/>
            <a:ext cx="7207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s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4032243" y="3351231"/>
            <a:ext cx="7207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n</a:t>
            </a: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4075105" y="3884631"/>
            <a:ext cx="7207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x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4090980" y="4487881"/>
            <a:ext cx="10795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i 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3598855" y="5238768"/>
            <a:ext cx="7207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t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4017955" y="5222893"/>
            <a:ext cx="7207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b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4435468" y="5222893"/>
            <a:ext cx="7207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e</a:t>
            </a:r>
          </a:p>
        </p:txBody>
      </p:sp>
      <p:sp>
        <p:nvSpPr>
          <p:cNvPr id="39" name="Line 16"/>
          <p:cNvSpPr>
            <a:spLocks noChangeShapeType="1"/>
          </p:cNvSpPr>
          <p:nvPr/>
        </p:nvSpPr>
        <p:spPr bwMode="auto">
          <a:xfrm>
            <a:off x="3571868" y="5367356"/>
            <a:ext cx="20161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grpSp>
        <p:nvGrpSpPr>
          <p:cNvPr id="27" name="Gruppo 26"/>
          <p:cNvGrpSpPr/>
          <p:nvPr/>
        </p:nvGrpSpPr>
        <p:grpSpPr>
          <a:xfrm>
            <a:off x="7524750" y="1865319"/>
            <a:ext cx="1403350" cy="2563813"/>
            <a:chOff x="7524750" y="1865319"/>
            <a:chExt cx="1403350" cy="2563813"/>
          </a:xfrm>
        </p:grpSpPr>
        <p:sp>
          <p:nvSpPr>
            <p:cNvPr id="28" name="Text Box 23"/>
            <p:cNvSpPr txBox="1">
              <a:spLocks noChangeArrowheads="1"/>
            </p:cNvSpPr>
            <p:nvPr/>
          </p:nvSpPr>
          <p:spPr bwMode="auto">
            <a:xfrm>
              <a:off x="7524750" y="1865319"/>
              <a:ext cx="1403350" cy="25638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it-IT" sz="1800" dirty="0"/>
                <a:t>100	</a:t>
              </a:r>
              <a:r>
                <a:rPr lang="it-IT" sz="1800" dirty="0">
                  <a:latin typeface="Symbol" pitchFamily="18" charset="2"/>
                </a:rPr>
                <a:t>r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200	</a:t>
              </a:r>
              <a:r>
                <a:rPr lang="it-IT" sz="1800" dirty="0">
                  <a:latin typeface="Symbol" pitchFamily="18" charset="2"/>
                </a:rPr>
                <a:t>s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300	</a:t>
              </a:r>
              <a:r>
                <a:rPr lang="it-IT" sz="1800" dirty="0">
                  <a:latin typeface="Symbol" pitchFamily="18" charset="2"/>
                </a:rPr>
                <a:t>t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400	</a:t>
              </a:r>
              <a:r>
                <a:rPr lang="it-IT" sz="1800" dirty="0">
                  <a:latin typeface="Symbol" pitchFamily="18" charset="2"/>
                </a:rPr>
                <a:t>u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500	</a:t>
              </a:r>
              <a:r>
                <a:rPr lang="it-IT" sz="1800" dirty="0">
                  <a:latin typeface="Symbol" pitchFamily="18" charset="2"/>
                </a:rPr>
                <a:t>f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600	</a:t>
              </a:r>
              <a:r>
                <a:rPr lang="it-IT" sz="1800" dirty="0">
                  <a:latin typeface="Symbol" pitchFamily="18" charset="2"/>
                </a:rPr>
                <a:t>c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700	</a:t>
              </a:r>
              <a:r>
                <a:rPr lang="it-IT" sz="1800" dirty="0">
                  <a:latin typeface="Symbol" pitchFamily="18" charset="2"/>
                </a:rPr>
                <a:t>y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800	</a:t>
              </a:r>
              <a:r>
                <a:rPr lang="it-IT" sz="1800" dirty="0">
                  <a:latin typeface="Symbol" pitchFamily="18" charset="2"/>
                </a:rPr>
                <a:t>w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900	</a:t>
              </a:r>
            </a:p>
          </p:txBody>
        </p:sp>
        <p:pic>
          <p:nvPicPr>
            <p:cNvPr id="40" name="Picture 4" descr="https://upload.wikimedia.org/wikipedia/commons/thumb/0/04/Sampi.svg/90px-Sampi.svg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526968" y="4152006"/>
              <a:ext cx="142870" cy="17938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3"/>
          <p:cNvGrpSpPr/>
          <p:nvPr/>
        </p:nvGrpSpPr>
        <p:grpSpPr>
          <a:xfrm>
            <a:off x="336550" y="1622430"/>
            <a:ext cx="1152525" cy="2592388"/>
            <a:chOff x="336550" y="1622430"/>
            <a:chExt cx="1152525" cy="2592388"/>
          </a:xfrm>
        </p:grpSpPr>
        <p:sp>
          <p:nvSpPr>
            <p:cNvPr id="4" name="Text Box 39"/>
            <p:cNvSpPr txBox="1">
              <a:spLocks noChangeArrowheads="1"/>
            </p:cNvSpPr>
            <p:nvPr/>
          </p:nvSpPr>
          <p:spPr bwMode="auto">
            <a:xfrm>
              <a:off x="336550" y="1651005"/>
              <a:ext cx="360363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/>
                <a:t>1 2 3 4 5 6 7 8 9 </a:t>
              </a:r>
            </a:p>
          </p:txBody>
        </p:sp>
        <p:sp>
          <p:nvSpPr>
            <p:cNvPr id="5" name="Text Box 40"/>
            <p:cNvSpPr txBox="1">
              <a:spLocks noChangeArrowheads="1"/>
            </p:cNvSpPr>
            <p:nvPr/>
          </p:nvSpPr>
          <p:spPr bwMode="auto">
            <a:xfrm>
              <a:off x="984250" y="1622430"/>
              <a:ext cx="504825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>
                  <a:latin typeface="Symbol" pitchFamily="18" charset="2"/>
                </a:rPr>
                <a:t>a b  g   d  e   </a:t>
              </a:r>
              <a:r>
                <a:rPr lang="it-IT" sz="1800" dirty="0">
                  <a:latin typeface="Symbol" pitchFamily="18" charset="2"/>
                  <a:sym typeface="Symbol" pitchFamily="18" charset="2"/>
                </a:rPr>
                <a:t>  z  h  q</a:t>
              </a:r>
            </a:p>
          </p:txBody>
        </p:sp>
      </p:grp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1643042" y="428604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3. Calcolare con le lettere</a:t>
            </a:r>
            <a:endParaRPr lang="it-IT" sz="4000" dirty="0">
              <a:latin typeface="Berlin Sans FB" pitchFamily="34" charset="0"/>
            </a:endParaRPr>
          </a:p>
        </p:txBody>
      </p:sp>
      <p:grpSp>
        <p:nvGrpSpPr>
          <p:cNvPr id="3" name="Gruppo 15"/>
          <p:cNvGrpSpPr/>
          <p:nvPr/>
        </p:nvGrpSpPr>
        <p:grpSpPr>
          <a:xfrm>
            <a:off x="250825" y="4122760"/>
            <a:ext cx="1093788" cy="2592388"/>
            <a:chOff x="250825" y="4122760"/>
            <a:chExt cx="1093788" cy="2592388"/>
          </a:xfrm>
        </p:grpSpPr>
        <p:grpSp>
          <p:nvGrpSpPr>
            <p:cNvPr id="11" name="Gruppo 14"/>
            <p:cNvGrpSpPr/>
            <p:nvPr/>
          </p:nvGrpSpPr>
          <p:grpSpPr>
            <a:xfrm>
              <a:off x="250825" y="4122760"/>
              <a:ext cx="1093788" cy="2592388"/>
              <a:chOff x="250825" y="4122760"/>
              <a:chExt cx="1093788" cy="2592388"/>
            </a:xfrm>
          </p:grpSpPr>
          <p:sp>
            <p:nvSpPr>
              <p:cNvPr id="8" name="Text Box 41"/>
              <p:cNvSpPr txBox="1">
                <a:spLocks noChangeArrowheads="1"/>
              </p:cNvSpPr>
              <p:nvPr/>
            </p:nvSpPr>
            <p:spPr bwMode="auto">
              <a:xfrm>
                <a:off x="250825" y="4151335"/>
                <a:ext cx="5762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1800" dirty="0"/>
                  <a:t>10 20 30 40 50 60 70 80 90 </a:t>
                </a:r>
              </a:p>
            </p:txBody>
          </p:sp>
          <p:sp>
            <p:nvSpPr>
              <p:cNvPr id="9" name="Text Box 42"/>
              <p:cNvSpPr txBox="1">
                <a:spLocks noChangeArrowheads="1"/>
              </p:cNvSpPr>
              <p:nvPr/>
            </p:nvSpPr>
            <p:spPr bwMode="auto">
              <a:xfrm>
                <a:off x="984250" y="4122760"/>
                <a:ext cx="3603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i k  l  m  n  x  o  p </a:t>
                </a:r>
              </a:p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 </a:t>
                </a:r>
              </a:p>
            </p:txBody>
          </p:sp>
        </p:grpSp>
        <p:pic>
          <p:nvPicPr>
            <p:cNvPr id="10" name="Picture 4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27113" y="6405585"/>
              <a:ext cx="238125" cy="238125"/>
            </a:xfrm>
            <a:prstGeom prst="rect">
              <a:avLst/>
            </a:prstGeom>
            <a:noFill/>
          </p:spPr>
        </p:pic>
      </p:grpSp>
      <p:pic>
        <p:nvPicPr>
          <p:cNvPr id="17" name="Picture 8" descr="http://vforvalentinaaaa.weebly.com/uploads/2/5/5/2/25529715/81585648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8600" y="4500570"/>
            <a:ext cx="1452556" cy="2231126"/>
          </a:xfrm>
          <a:prstGeom prst="rect">
            <a:avLst/>
          </a:prstGeom>
          <a:noFill/>
        </p:spPr>
      </p:pic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867137" y="1619273"/>
            <a:ext cx="165735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 err="1">
                <a:latin typeface="Symbol" pitchFamily="18" charset="2"/>
              </a:rPr>
              <a:t>rmz</a:t>
            </a:r>
            <a:r>
              <a:rPr lang="it-IT" sz="4400" dirty="0">
                <a:latin typeface="Symbol" pitchFamily="18" charset="2"/>
              </a:rPr>
              <a:t>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×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867137" y="2122510"/>
            <a:ext cx="15843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sih =</a:t>
            </a: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3217850" y="2914673"/>
            <a:ext cx="259238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910000" y="5626115"/>
            <a:ext cx="720725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 smtClean="0"/>
              <a:t>ˏ</a:t>
            </a:r>
            <a:r>
              <a:rPr lang="it-IT" sz="4400" dirty="0" smtClean="0">
                <a:latin typeface="Symbol" pitchFamily="18" charset="2"/>
              </a:rPr>
              <a:t>b</a:t>
            </a:r>
            <a:endParaRPr lang="it-IT" sz="4400" dirty="0">
              <a:latin typeface="Symbol" pitchFamily="18" charset="2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091100" y="4784720"/>
            <a:ext cx="119538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n </a:t>
            </a:r>
            <a:r>
              <a:rPr lang="it-IT" sz="4400">
                <a:latin typeface="Symbol" pitchFamily="18" charset="2"/>
                <a:sym typeface="Symbol" pitchFamily="18" charset="2"/>
              </a:rPr>
              <a:t>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003787" y="5581665"/>
            <a:ext cx="7207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m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997312" y="4351332"/>
            <a:ext cx="13684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 smtClean="0"/>
              <a:t>ˏ</a:t>
            </a:r>
            <a:r>
              <a:rPr lang="it-IT" sz="4400" dirty="0" smtClean="0">
                <a:latin typeface="Symbol" pitchFamily="18" charset="2"/>
              </a:rPr>
              <a:t>a </a:t>
            </a:r>
            <a:r>
              <a:rPr lang="it-IT" sz="4400" dirty="0">
                <a:latin typeface="Symbol" pitchFamily="18" charset="2"/>
              </a:rPr>
              <a:t>u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4673587" y="3919532"/>
            <a:ext cx="142557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t k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5048237" y="4337045"/>
            <a:ext cx="7207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o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5508612" y="5538802"/>
            <a:ext cx="7207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sym typeface="Symbol" pitchFamily="18" charset="2"/>
              </a:rPr>
              <a:t></a:t>
            </a:r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2786050" y="5589582"/>
            <a:ext cx="36734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3506779" y="2928934"/>
            <a:ext cx="922338" cy="841375"/>
            <a:chOff x="4468" y="2027"/>
            <a:chExt cx="581" cy="530"/>
          </a:xfrm>
        </p:grpSpPr>
        <p:sp>
          <p:nvSpPr>
            <p:cNvPr id="29" name="Text Box 24"/>
            <p:cNvSpPr txBox="1">
              <a:spLocks noChangeArrowheads="1"/>
            </p:cNvSpPr>
            <p:nvPr/>
          </p:nvSpPr>
          <p:spPr bwMode="auto">
            <a:xfrm>
              <a:off x="4468" y="2115"/>
              <a:ext cx="544" cy="4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4000" dirty="0"/>
                <a:t>M</a:t>
              </a:r>
            </a:p>
          </p:txBody>
        </p:sp>
        <p:sp>
          <p:nvSpPr>
            <p:cNvPr id="30" name="Text Box 25"/>
            <p:cNvSpPr txBox="1">
              <a:spLocks noChangeArrowheads="1"/>
            </p:cNvSpPr>
            <p:nvPr/>
          </p:nvSpPr>
          <p:spPr bwMode="auto">
            <a:xfrm>
              <a:off x="4596" y="2027"/>
              <a:ext cx="453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dirty="0">
                  <a:latin typeface="Symbol" pitchFamily="18" charset="2"/>
                </a:rPr>
                <a:t>b</a:t>
              </a:r>
            </a:p>
          </p:txBody>
        </p:sp>
      </p:grp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3981437" y="2995607"/>
            <a:ext cx="936625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 smtClean="0"/>
              <a:t>ˏ</a:t>
            </a:r>
            <a:r>
              <a:rPr lang="it-IT" sz="4400" dirty="0" smtClean="0">
                <a:latin typeface="Symbol" pitchFamily="18" charset="2"/>
              </a:rPr>
              <a:t>a</a:t>
            </a:r>
            <a:endParaRPr lang="it-IT" sz="4400" dirty="0">
              <a:latin typeface="Symbol" pitchFamily="18" charset="2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4659300" y="2982907"/>
            <a:ext cx="6477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w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000496" y="3465934"/>
            <a:ext cx="8350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 smtClean="0"/>
              <a:t>ˏ</a:t>
            </a:r>
            <a:r>
              <a:rPr lang="it-IT" sz="4400" dirty="0" smtClean="0">
                <a:latin typeface="Symbol" pitchFamily="18" charset="2"/>
              </a:rPr>
              <a:t>h</a:t>
            </a:r>
            <a:endParaRPr lang="it-IT" sz="4400" dirty="0">
              <a:latin typeface="Symbol" pitchFamily="18" charset="2"/>
            </a:endParaRP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659300" y="3430582"/>
            <a:ext cx="6477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>
                <a:latin typeface="Symbol" pitchFamily="18" charset="2"/>
              </a:rPr>
              <a:t>u</a:t>
            </a:r>
          </a:p>
        </p:txBody>
      </p:sp>
      <p:grpSp>
        <p:nvGrpSpPr>
          <p:cNvPr id="35" name="Group 33"/>
          <p:cNvGrpSpPr>
            <a:grpSpLocks/>
          </p:cNvGrpSpPr>
          <p:nvPr/>
        </p:nvGrpSpPr>
        <p:grpSpPr bwMode="auto">
          <a:xfrm>
            <a:off x="3402000" y="5500702"/>
            <a:ext cx="863600" cy="900113"/>
            <a:chOff x="4468" y="1990"/>
            <a:chExt cx="544" cy="567"/>
          </a:xfrm>
        </p:grpSpPr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4468" y="2115"/>
              <a:ext cx="544" cy="4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4000" dirty="0"/>
                <a:t>M</a:t>
              </a:r>
            </a:p>
          </p:txBody>
        </p:sp>
        <p:sp>
          <p:nvSpPr>
            <p:cNvPr id="37" name="Text Box 35"/>
            <p:cNvSpPr txBox="1">
              <a:spLocks noChangeArrowheads="1"/>
            </p:cNvSpPr>
            <p:nvPr/>
          </p:nvSpPr>
          <p:spPr bwMode="auto">
            <a:xfrm>
              <a:off x="4546" y="1990"/>
              <a:ext cx="453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dirty="0">
                  <a:latin typeface="Symbol" pitchFamily="18" charset="2"/>
                </a:rPr>
                <a:t> </a:t>
              </a:r>
              <a:r>
                <a:rPr lang="it-IT" sz="2000" dirty="0">
                  <a:latin typeface="Symbol" pitchFamily="18" charset="2"/>
                </a:rPr>
                <a:t>g</a:t>
              </a:r>
              <a:endParaRPr lang="it-IT" dirty="0">
                <a:latin typeface="Symbol" pitchFamily="18" charset="2"/>
              </a:endParaRPr>
            </a:p>
          </p:txBody>
        </p:sp>
      </p:grpSp>
      <p:grpSp>
        <p:nvGrpSpPr>
          <p:cNvPr id="38" name="Gruppo 37"/>
          <p:cNvGrpSpPr/>
          <p:nvPr/>
        </p:nvGrpSpPr>
        <p:grpSpPr>
          <a:xfrm>
            <a:off x="7524750" y="1865319"/>
            <a:ext cx="1403350" cy="2563813"/>
            <a:chOff x="7524750" y="1865319"/>
            <a:chExt cx="1403350" cy="2563813"/>
          </a:xfrm>
        </p:grpSpPr>
        <p:sp>
          <p:nvSpPr>
            <p:cNvPr id="39" name="Text Box 23"/>
            <p:cNvSpPr txBox="1">
              <a:spLocks noChangeArrowheads="1"/>
            </p:cNvSpPr>
            <p:nvPr/>
          </p:nvSpPr>
          <p:spPr bwMode="auto">
            <a:xfrm>
              <a:off x="7524750" y="1865319"/>
              <a:ext cx="1403350" cy="25638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it-IT" sz="1800" dirty="0"/>
                <a:t>100	</a:t>
              </a:r>
              <a:r>
                <a:rPr lang="it-IT" sz="1800" dirty="0">
                  <a:latin typeface="Symbol" pitchFamily="18" charset="2"/>
                </a:rPr>
                <a:t>r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200	</a:t>
              </a:r>
              <a:r>
                <a:rPr lang="it-IT" sz="1800" dirty="0">
                  <a:latin typeface="Symbol" pitchFamily="18" charset="2"/>
                </a:rPr>
                <a:t>s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300	</a:t>
              </a:r>
              <a:r>
                <a:rPr lang="it-IT" sz="1800" dirty="0">
                  <a:latin typeface="Symbol" pitchFamily="18" charset="2"/>
                </a:rPr>
                <a:t>t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400	</a:t>
              </a:r>
              <a:r>
                <a:rPr lang="it-IT" sz="1800" dirty="0">
                  <a:latin typeface="Symbol" pitchFamily="18" charset="2"/>
                </a:rPr>
                <a:t>u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500	</a:t>
              </a:r>
              <a:r>
                <a:rPr lang="it-IT" sz="1800" dirty="0">
                  <a:latin typeface="Symbol" pitchFamily="18" charset="2"/>
                </a:rPr>
                <a:t>f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600	</a:t>
              </a:r>
              <a:r>
                <a:rPr lang="it-IT" sz="1800" dirty="0">
                  <a:latin typeface="Symbol" pitchFamily="18" charset="2"/>
                </a:rPr>
                <a:t>c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700	</a:t>
              </a:r>
              <a:r>
                <a:rPr lang="it-IT" sz="1800" dirty="0">
                  <a:latin typeface="Symbol" pitchFamily="18" charset="2"/>
                </a:rPr>
                <a:t>y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800	</a:t>
              </a:r>
              <a:r>
                <a:rPr lang="it-IT" sz="1800" dirty="0">
                  <a:latin typeface="Symbol" pitchFamily="18" charset="2"/>
                </a:rPr>
                <a:t>w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900	</a:t>
              </a:r>
            </a:p>
          </p:txBody>
        </p:sp>
        <p:pic>
          <p:nvPicPr>
            <p:cNvPr id="40" name="Picture 4" descr="https://upload.wikimedia.org/wikipedia/commons/thumb/0/04/Sampi.svg/90px-Sampi.svg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526968" y="4152006"/>
              <a:ext cx="142870" cy="17938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31" grpId="0"/>
      <p:bldP spid="32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3"/>
          <p:cNvGrpSpPr/>
          <p:nvPr/>
        </p:nvGrpSpPr>
        <p:grpSpPr>
          <a:xfrm>
            <a:off x="336550" y="1622430"/>
            <a:ext cx="1152525" cy="2592388"/>
            <a:chOff x="336550" y="1622430"/>
            <a:chExt cx="1152525" cy="2592388"/>
          </a:xfrm>
        </p:grpSpPr>
        <p:sp>
          <p:nvSpPr>
            <p:cNvPr id="4" name="Text Box 39"/>
            <p:cNvSpPr txBox="1">
              <a:spLocks noChangeArrowheads="1"/>
            </p:cNvSpPr>
            <p:nvPr/>
          </p:nvSpPr>
          <p:spPr bwMode="auto">
            <a:xfrm>
              <a:off x="336550" y="1651005"/>
              <a:ext cx="360363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/>
                <a:t>1 2 3 4 5 6 7 8 9 </a:t>
              </a:r>
            </a:p>
          </p:txBody>
        </p:sp>
        <p:sp>
          <p:nvSpPr>
            <p:cNvPr id="5" name="Text Box 40"/>
            <p:cNvSpPr txBox="1">
              <a:spLocks noChangeArrowheads="1"/>
            </p:cNvSpPr>
            <p:nvPr/>
          </p:nvSpPr>
          <p:spPr bwMode="auto">
            <a:xfrm>
              <a:off x="984250" y="1622430"/>
              <a:ext cx="504825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>
                  <a:latin typeface="Symbol" pitchFamily="18" charset="2"/>
                </a:rPr>
                <a:t>a b  g   d  e   </a:t>
              </a:r>
              <a:r>
                <a:rPr lang="it-IT" sz="1800" dirty="0">
                  <a:latin typeface="Symbol" pitchFamily="18" charset="2"/>
                  <a:sym typeface="Symbol" pitchFamily="18" charset="2"/>
                </a:rPr>
                <a:t>  z  h  q</a:t>
              </a:r>
            </a:p>
          </p:txBody>
        </p:sp>
      </p:grp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1643042" y="428604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3. Calcolare con le lettere</a:t>
            </a:r>
            <a:endParaRPr lang="it-IT" sz="4000" dirty="0">
              <a:latin typeface="Berlin Sans FB" pitchFamily="34" charset="0"/>
            </a:endParaRPr>
          </a:p>
        </p:txBody>
      </p:sp>
      <p:grpSp>
        <p:nvGrpSpPr>
          <p:cNvPr id="3" name="Gruppo 15"/>
          <p:cNvGrpSpPr/>
          <p:nvPr/>
        </p:nvGrpSpPr>
        <p:grpSpPr>
          <a:xfrm>
            <a:off x="250825" y="4122760"/>
            <a:ext cx="1093788" cy="2592388"/>
            <a:chOff x="250825" y="4122760"/>
            <a:chExt cx="1093788" cy="2592388"/>
          </a:xfrm>
        </p:grpSpPr>
        <p:grpSp>
          <p:nvGrpSpPr>
            <p:cNvPr id="11" name="Gruppo 14"/>
            <p:cNvGrpSpPr/>
            <p:nvPr/>
          </p:nvGrpSpPr>
          <p:grpSpPr>
            <a:xfrm>
              <a:off x="250825" y="4122760"/>
              <a:ext cx="1093788" cy="2592388"/>
              <a:chOff x="250825" y="4122760"/>
              <a:chExt cx="1093788" cy="2592388"/>
            </a:xfrm>
          </p:grpSpPr>
          <p:sp>
            <p:nvSpPr>
              <p:cNvPr id="8" name="Text Box 41"/>
              <p:cNvSpPr txBox="1">
                <a:spLocks noChangeArrowheads="1"/>
              </p:cNvSpPr>
              <p:nvPr/>
            </p:nvSpPr>
            <p:spPr bwMode="auto">
              <a:xfrm>
                <a:off x="250825" y="4151335"/>
                <a:ext cx="5762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1800" dirty="0"/>
                  <a:t>10 20 30 40 50 60 70 80 90 </a:t>
                </a:r>
              </a:p>
            </p:txBody>
          </p:sp>
          <p:sp>
            <p:nvSpPr>
              <p:cNvPr id="9" name="Text Box 42"/>
              <p:cNvSpPr txBox="1">
                <a:spLocks noChangeArrowheads="1"/>
              </p:cNvSpPr>
              <p:nvPr/>
            </p:nvSpPr>
            <p:spPr bwMode="auto">
              <a:xfrm>
                <a:off x="984250" y="4122760"/>
                <a:ext cx="3603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i k  l  m  n  x  o  p </a:t>
                </a:r>
              </a:p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 </a:t>
                </a:r>
              </a:p>
            </p:txBody>
          </p:sp>
        </p:grpSp>
        <p:pic>
          <p:nvPicPr>
            <p:cNvPr id="10" name="Picture 4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27113" y="6405585"/>
              <a:ext cx="238125" cy="238125"/>
            </a:xfrm>
            <a:prstGeom prst="rect">
              <a:avLst/>
            </a:prstGeom>
            <a:noFill/>
          </p:spPr>
        </p:pic>
      </p:grpSp>
      <p:pic>
        <p:nvPicPr>
          <p:cNvPr id="17" name="Picture 8" descr="http://vforvalentinaaaa.weebly.com/uploads/2/5/5/2/25529715/81585648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8600" y="4500570"/>
            <a:ext cx="1452556" cy="2231126"/>
          </a:xfrm>
          <a:prstGeom prst="rect">
            <a:avLst/>
          </a:prstGeom>
          <a:noFill/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71974" y="2417783"/>
            <a:ext cx="544513" cy="576262"/>
          </a:xfrm>
          <a:prstGeom prst="rect">
            <a:avLst/>
          </a:prstGeom>
          <a:noFill/>
        </p:spPr>
      </p:pic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4241812" y="2892445"/>
            <a:ext cx="792162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000" dirty="0" smtClean="0">
                <a:latin typeface="Symbol" pitchFamily="18" charset="2"/>
              </a:rPr>
              <a:t>d</a:t>
            </a:r>
            <a:r>
              <a:rPr lang="it-IT" sz="4000" dirty="0" smtClean="0">
                <a:sym typeface="Symbol"/>
              </a:rPr>
              <a:t></a:t>
            </a:r>
            <a:endParaRPr lang="it-IT" sz="4000" dirty="0">
              <a:latin typeface="Symbol" pitchFamily="18" charset="2"/>
            </a:endParaRPr>
          </a:p>
        </p:txBody>
      </p:sp>
      <p:pic>
        <p:nvPicPr>
          <p:cNvPr id="30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59312" y="3784620"/>
            <a:ext cx="544512" cy="576263"/>
          </a:xfrm>
          <a:prstGeom prst="rect">
            <a:avLst/>
          </a:prstGeom>
          <a:noFill/>
        </p:spPr>
      </p:pic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3695712" y="2200295"/>
            <a:ext cx="93503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 dirty="0" err="1">
                <a:latin typeface="Symbol" pitchFamily="18" charset="2"/>
              </a:rPr>
              <a:t>ig</a:t>
            </a:r>
            <a:endParaRPr lang="it-IT" sz="4400" dirty="0">
              <a:latin typeface="Symbol" pitchFamily="18" charset="2"/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3897324" y="2806720"/>
            <a:ext cx="4318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g</a:t>
            </a:r>
          </a:p>
        </p:txBody>
      </p:sp>
      <p:sp>
        <p:nvSpPr>
          <p:cNvPr id="33" name="Line 14"/>
          <p:cNvSpPr>
            <a:spLocks noChangeShapeType="1"/>
          </p:cNvSpPr>
          <p:nvPr/>
        </p:nvSpPr>
        <p:spPr bwMode="auto">
          <a:xfrm>
            <a:off x="3263912" y="3641745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3622687" y="3641745"/>
            <a:ext cx="71913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l</a:t>
            </a: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4056074" y="3641745"/>
            <a:ext cx="719138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b</a:t>
            </a: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4056074" y="4246583"/>
            <a:ext cx="719138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q</a:t>
            </a:r>
          </a:p>
        </p:txBody>
      </p:sp>
      <p:pic>
        <p:nvPicPr>
          <p:cNvPr id="37" name="Picture 2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59312" y="4389458"/>
            <a:ext cx="544512" cy="576262"/>
          </a:xfrm>
          <a:prstGeom prst="rect">
            <a:avLst/>
          </a:prstGeom>
          <a:noFill/>
        </p:spPr>
      </p:pic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5035562" y="4318020"/>
            <a:ext cx="79216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000" dirty="0" smtClean="0">
                <a:latin typeface="Symbol" pitchFamily="18" charset="2"/>
              </a:rPr>
              <a:t>d</a:t>
            </a:r>
            <a:r>
              <a:rPr lang="it-IT" sz="4000" dirty="0" smtClean="0">
                <a:sym typeface="Symbol"/>
              </a:rPr>
              <a:t></a:t>
            </a:r>
            <a:endParaRPr lang="it-IT" sz="4000" dirty="0">
              <a:latin typeface="Symbol" pitchFamily="18" charset="2"/>
            </a:endParaRP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4056074" y="4792683"/>
            <a:ext cx="719138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a</a:t>
            </a:r>
          </a:p>
        </p:txBody>
      </p:sp>
      <p:pic>
        <p:nvPicPr>
          <p:cNvPr id="40" name="Picture 2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59312" y="4951433"/>
            <a:ext cx="544512" cy="576262"/>
          </a:xfrm>
          <a:prstGeom prst="rect">
            <a:avLst/>
          </a:prstGeom>
          <a:noFill/>
        </p:spPr>
      </p:pic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5005399" y="4851420"/>
            <a:ext cx="7921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000" dirty="0" smtClean="0">
                <a:latin typeface="Symbol" pitchFamily="18" charset="2"/>
              </a:rPr>
              <a:t>h</a:t>
            </a:r>
            <a:r>
              <a:rPr lang="it-IT" sz="4000" dirty="0" smtClean="0">
                <a:sym typeface="Symbol"/>
              </a:rPr>
              <a:t></a:t>
            </a:r>
            <a:endParaRPr lang="it-IT" sz="4000" dirty="0">
              <a:latin typeface="Symbol" pitchFamily="18" charset="2"/>
            </a:endParaRPr>
          </a:p>
        </p:txBody>
      </p:sp>
      <p:sp>
        <p:nvSpPr>
          <p:cNvPr id="42" name="Line 30"/>
          <p:cNvSpPr>
            <a:spLocks noChangeShapeType="1"/>
          </p:cNvSpPr>
          <p:nvPr/>
        </p:nvSpPr>
        <p:spPr bwMode="auto">
          <a:xfrm>
            <a:off x="3119449" y="5657870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3" name="Oval 31"/>
          <p:cNvSpPr>
            <a:spLocks noChangeArrowheads="1"/>
          </p:cNvSpPr>
          <p:nvPr/>
        </p:nvSpPr>
        <p:spPr bwMode="auto">
          <a:xfrm>
            <a:off x="4487874" y="3713183"/>
            <a:ext cx="647700" cy="1223962"/>
          </a:xfrm>
          <a:prstGeom prst="ellips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it-IT"/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4127512" y="5441970"/>
            <a:ext cx="4318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g</a:t>
            </a:r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3622687" y="5441970"/>
            <a:ext cx="4318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400">
                <a:latin typeface="Symbol" pitchFamily="18" charset="2"/>
              </a:rPr>
              <a:t>m</a:t>
            </a:r>
          </a:p>
        </p:txBody>
      </p:sp>
      <p:pic>
        <p:nvPicPr>
          <p:cNvPr id="46" name="Picture 3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59312" y="5672158"/>
            <a:ext cx="544512" cy="576262"/>
          </a:xfrm>
          <a:prstGeom prst="rect">
            <a:avLst/>
          </a:prstGeom>
          <a:noFill/>
        </p:spPr>
      </p:pic>
      <p:sp>
        <p:nvSpPr>
          <p:cNvPr id="47" name="Text Box 35"/>
          <p:cNvSpPr txBox="1">
            <a:spLocks noChangeArrowheads="1"/>
          </p:cNvSpPr>
          <p:nvPr/>
        </p:nvSpPr>
        <p:spPr bwMode="auto">
          <a:xfrm>
            <a:off x="4976824" y="5584845"/>
            <a:ext cx="7921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000" dirty="0" smtClean="0">
                <a:latin typeface="Symbol" pitchFamily="18" charset="2"/>
              </a:rPr>
              <a:t>d</a:t>
            </a:r>
            <a:r>
              <a:rPr lang="it-IT" sz="4000" dirty="0" smtClean="0">
                <a:sym typeface="Symbol"/>
              </a:rPr>
              <a:t></a:t>
            </a:r>
            <a:endParaRPr lang="it-IT" sz="4000" dirty="0">
              <a:latin typeface="Symbol" pitchFamily="18" charset="2"/>
            </a:endParaRPr>
          </a:p>
        </p:txBody>
      </p:sp>
      <p:sp>
        <p:nvSpPr>
          <p:cNvPr id="48" name="Text Box 36"/>
          <p:cNvSpPr txBox="1">
            <a:spLocks noChangeArrowheads="1"/>
          </p:cNvSpPr>
          <p:nvPr/>
        </p:nvSpPr>
        <p:spPr bwMode="auto">
          <a:xfrm>
            <a:off x="5351474" y="5570558"/>
            <a:ext cx="7921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4000" dirty="0" smtClean="0">
                <a:latin typeface="Symbol" pitchFamily="18" charset="2"/>
              </a:rPr>
              <a:t>h</a:t>
            </a:r>
            <a:r>
              <a:rPr lang="it-IT" sz="4000" dirty="0" smtClean="0">
                <a:sym typeface="Symbol"/>
              </a:rPr>
              <a:t></a:t>
            </a:r>
            <a:endParaRPr lang="it-IT" sz="4000" dirty="0">
              <a:latin typeface="Symbol" pitchFamily="18" charset="2"/>
            </a:endParaRPr>
          </a:p>
        </p:txBody>
      </p:sp>
      <p:grpSp>
        <p:nvGrpSpPr>
          <p:cNvPr id="51" name="Gruppo 50"/>
          <p:cNvGrpSpPr/>
          <p:nvPr/>
        </p:nvGrpSpPr>
        <p:grpSpPr>
          <a:xfrm>
            <a:off x="7550284" y="1857364"/>
            <a:ext cx="1307996" cy="2366981"/>
            <a:chOff x="7358082" y="1857364"/>
            <a:chExt cx="1307996" cy="2366981"/>
          </a:xfrm>
        </p:grpSpPr>
        <p:grpSp>
          <p:nvGrpSpPr>
            <p:cNvPr id="16" name="Gruppo 15"/>
            <p:cNvGrpSpPr/>
            <p:nvPr/>
          </p:nvGrpSpPr>
          <p:grpSpPr>
            <a:xfrm>
              <a:off x="7358082" y="1857364"/>
              <a:ext cx="1307996" cy="2309170"/>
              <a:chOff x="571472" y="1357298"/>
              <a:chExt cx="1307996" cy="2309170"/>
            </a:xfrm>
          </p:grpSpPr>
          <p:pic>
            <p:nvPicPr>
              <p:cNvPr id="18" name="Picture 6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142976" y="1428736"/>
                <a:ext cx="328518" cy="347674"/>
              </a:xfrm>
              <a:prstGeom prst="rect">
                <a:avLst/>
              </a:prstGeom>
              <a:noFill/>
            </p:spPr>
          </p:pic>
          <p:pic>
            <p:nvPicPr>
              <p:cNvPr id="19" name="Picture 7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571472" y="1357298"/>
                <a:ext cx="324755" cy="438161"/>
              </a:xfrm>
              <a:prstGeom prst="rect">
                <a:avLst/>
              </a:prstGeom>
              <a:noFill/>
            </p:spPr>
          </p:pic>
          <p:pic>
            <p:nvPicPr>
              <p:cNvPr id="20" name="Picture 8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25658" y="1785926"/>
                <a:ext cx="241916" cy="473080"/>
              </a:xfrm>
              <a:prstGeom prst="rect">
                <a:avLst/>
              </a:prstGeom>
              <a:noFill/>
            </p:spPr>
          </p:pic>
          <p:pic>
            <p:nvPicPr>
              <p:cNvPr id="21" name="Picture 9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642910" y="2285992"/>
                <a:ext cx="198068" cy="460374"/>
              </a:xfrm>
              <a:prstGeom prst="rect">
                <a:avLst/>
              </a:prstGeom>
              <a:noFill/>
            </p:spPr>
          </p:pic>
          <p:pic>
            <p:nvPicPr>
              <p:cNvPr id="22" name="Picture 1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42910" y="2786058"/>
                <a:ext cx="207814" cy="380993"/>
              </a:xfrm>
              <a:prstGeom prst="rect">
                <a:avLst/>
              </a:prstGeom>
              <a:noFill/>
            </p:spPr>
          </p:pic>
          <p:sp>
            <p:nvSpPr>
              <p:cNvPr id="24" name="Text Box 16"/>
              <p:cNvSpPr txBox="1">
                <a:spLocks noChangeArrowheads="1"/>
              </p:cNvSpPr>
              <p:nvPr/>
            </p:nvSpPr>
            <p:spPr bwMode="auto">
              <a:xfrm>
                <a:off x="1109096" y="1762772"/>
                <a:ext cx="590562" cy="52322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it-IT" sz="2800" dirty="0" smtClean="0">
                    <a:latin typeface="Symbol" pitchFamily="18" charset="2"/>
                  </a:rPr>
                  <a:t>g</a:t>
                </a:r>
                <a:r>
                  <a:rPr lang="it-IT" sz="2800" dirty="0" smtClean="0">
                    <a:sym typeface="Symbol"/>
                  </a:rPr>
                  <a:t></a:t>
                </a:r>
                <a:endParaRPr lang="it-IT" sz="2800" dirty="0">
                  <a:latin typeface="Symbol" pitchFamily="18" charset="2"/>
                </a:endParaRPr>
              </a:p>
            </p:txBody>
          </p:sp>
          <p:sp>
            <p:nvSpPr>
              <p:cNvPr id="25" name="Text Box 17"/>
              <p:cNvSpPr txBox="1">
                <a:spLocks noChangeArrowheads="1"/>
              </p:cNvSpPr>
              <p:nvPr/>
            </p:nvSpPr>
            <p:spPr bwMode="auto">
              <a:xfrm>
                <a:off x="1087306" y="2285992"/>
                <a:ext cx="792162" cy="52322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2800" dirty="0" smtClean="0">
                    <a:latin typeface="Symbol" pitchFamily="18" charset="2"/>
                  </a:rPr>
                  <a:t>d</a:t>
                </a:r>
                <a:r>
                  <a:rPr lang="it-IT" sz="2800" dirty="0" smtClean="0">
                    <a:sym typeface="Symbol"/>
                  </a:rPr>
                  <a:t></a:t>
                </a:r>
                <a:endParaRPr lang="it-IT" sz="2800" dirty="0">
                  <a:latin typeface="Symbol" pitchFamily="18" charset="2"/>
                </a:endParaRPr>
              </a:p>
            </p:txBody>
          </p:sp>
          <p:sp>
            <p:nvSpPr>
              <p:cNvPr id="26" name="Text Box 18"/>
              <p:cNvSpPr txBox="1">
                <a:spLocks noChangeArrowheads="1"/>
              </p:cNvSpPr>
              <p:nvPr/>
            </p:nvSpPr>
            <p:spPr bwMode="auto">
              <a:xfrm>
                <a:off x="1071538" y="2714620"/>
                <a:ext cx="792162" cy="52322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2800" dirty="0" smtClean="0">
                    <a:latin typeface="Symbol" pitchFamily="18" charset="2"/>
                  </a:rPr>
                  <a:t>e</a:t>
                </a:r>
                <a:r>
                  <a:rPr lang="it-IT" sz="2800" dirty="0" smtClean="0">
                    <a:sym typeface="Symbol"/>
                  </a:rPr>
                  <a:t></a:t>
                </a:r>
                <a:endParaRPr lang="it-IT" sz="2800" dirty="0">
                  <a:latin typeface="Symbol" pitchFamily="18" charset="2"/>
                </a:endParaRPr>
              </a:p>
            </p:txBody>
          </p:sp>
          <p:sp>
            <p:nvSpPr>
              <p:cNvPr id="27" name="Text Box 19"/>
              <p:cNvSpPr txBox="1">
                <a:spLocks noChangeArrowheads="1"/>
              </p:cNvSpPr>
              <p:nvPr/>
            </p:nvSpPr>
            <p:spPr bwMode="auto">
              <a:xfrm>
                <a:off x="1071538" y="3143248"/>
                <a:ext cx="792162" cy="52322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2800" dirty="0" smtClean="0">
                    <a:latin typeface="Symbol" pitchFamily="18" charset="2"/>
                  </a:rPr>
                  <a:t>h</a:t>
                </a:r>
                <a:r>
                  <a:rPr lang="it-IT" sz="2800" dirty="0" smtClean="0">
                    <a:sym typeface="Symbol"/>
                  </a:rPr>
                  <a:t></a:t>
                </a:r>
                <a:endParaRPr lang="it-IT" sz="2800" dirty="0">
                  <a:latin typeface="Symbol" pitchFamily="18" charset="2"/>
                </a:endParaRPr>
              </a:p>
            </p:txBody>
          </p:sp>
        </p:grpSp>
        <p:pic>
          <p:nvPicPr>
            <p:cNvPr id="49" name="Picture 13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7420894" y="3714752"/>
              <a:ext cx="243718" cy="50959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/>
      <p:bldP spid="33" grpId="0" animBg="1"/>
      <p:bldP spid="34" grpId="0"/>
      <p:bldP spid="35" grpId="0"/>
      <p:bldP spid="36" grpId="0"/>
      <p:bldP spid="38" grpId="0"/>
      <p:bldP spid="39" grpId="0"/>
      <p:bldP spid="41" grpId="0"/>
      <p:bldP spid="42" grpId="0" animBg="1"/>
      <p:bldP spid="43" grpId="0" animBg="1"/>
      <p:bldP spid="44" grpId="0"/>
      <p:bldP spid="45" grpId="0"/>
      <p:bldP spid="47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Calcolare con i  sassolini</a:t>
            </a:r>
            <a:endParaRPr lang="it-IT" sz="4000" dirty="0">
              <a:latin typeface="Berlin Sans FB" pitchFamily="34" charset="0"/>
            </a:endParaRPr>
          </a:p>
        </p:txBody>
      </p:sp>
      <p:sp>
        <p:nvSpPr>
          <p:cNvPr id="19" name="Oval 2"/>
          <p:cNvSpPr>
            <a:spLocks noChangeArrowheads="1"/>
          </p:cNvSpPr>
          <p:nvPr/>
        </p:nvSpPr>
        <p:spPr bwMode="auto">
          <a:xfrm>
            <a:off x="2500298" y="3402012"/>
            <a:ext cx="3887788" cy="3455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3"/>
          <p:cNvSpPr>
            <a:spLocks noChangeArrowheads="1"/>
          </p:cNvSpPr>
          <p:nvPr/>
        </p:nvSpPr>
        <p:spPr bwMode="auto">
          <a:xfrm>
            <a:off x="431768" y="1835150"/>
            <a:ext cx="2665413" cy="2425700"/>
          </a:xfrm>
          <a:prstGeom prst="ellipse">
            <a:avLst/>
          </a:prstGeom>
          <a:solidFill>
            <a:srgbClr val="FFFFFF">
              <a:alpha val="0"/>
            </a:srgbClr>
          </a:solidFill>
          <a:ln w="2222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5761006" y="1763713"/>
            <a:ext cx="3095625" cy="2784475"/>
          </a:xfrm>
          <a:prstGeom prst="ellipse">
            <a:avLst/>
          </a:prstGeom>
          <a:solidFill>
            <a:srgbClr val="FFFFFF">
              <a:alpha val="0"/>
            </a:srgbClr>
          </a:solidFill>
          <a:ln w="2222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22" name="Picture 9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1756" y="2557463"/>
            <a:ext cx="481012" cy="685800"/>
          </a:xfrm>
          <a:prstGeom prst="rect">
            <a:avLst/>
          </a:prstGeom>
          <a:noFill/>
        </p:spPr>
      </p:pic>
      <p:pic>
        <p:nvPicPr>
          <p:cNvPr id="23" name="Picture 10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9593" y="2413000"/>
            <a:ext cx="481013" cy="685800"/>
          </a:xfrm>
          <a:prstGeom prst="rect">
            <a:avLst/>
          </a:prstGeom>
          <a:noFill/>
        </p:spPr>
      </p:pic>
      <p:pic>
        <p:nvPicPr>
          <p:cNvPr id="24" name="Picture 11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5056" y="2484438"/>
            <a:ext cx="481012" cy="685800"/>
          </a:xfrm>
          <a:prstGeom prst="rect">
            <a:avLst/>
          </a:prstGeom>
          <a:noFill/>
        </p:spPr>
      </p:pic>
      <p:pic>
        <p:nvPicPr>
          <p:cNvPr id="25" name="Picture 12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9068" y="3419475"/>
            <a:ext cx="481013" cy="685800"/>
          </a:xfrm>
          <a:prstGeom prst="rect">
            <a:avLst/>
          </a:prstGeom>
          <a:noFill/>
        </p:spPr>
      </p:pic>
      <p:pic>
        <p:nvPicPr>
          <p:cNvPr id="26" name="Picture 13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4656" y="2700338"/>
            <a:ext cx="431800" cy="617537"/>
          </a:xfrm>
          <a:prstGeom prst="rect">
            <a:avLst/>
          </a:prstGeom>
          <a:noFill/>
        </p:spPr>
      </p:pic>
      <p:pic>
        <p:nvPicPr>
          <p:cNvPr id="27" name="Picture 14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3931" y="2700338"/>
            <a:ext cx="568325" cy="608012"/>
          </a:xfrm>
          <a:prstGeom prst="rect">
            <a:avLst/>
          </a:prstGeom>
          <a:noFill/>
        </p:spPr>
      </p:pic>
      <p:pic>
        <p:nvPicPr>
          <p:cNvPr id="28" name="Picture 15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88206" y="3348038"/>
            <a:ext cx="481012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1948E-6 2.3327E-6 L 0.22171 0.34256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" y="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0.18316 0.21597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732 0.36088 L -3.05556E-6 -1.11111E-6 " pathEditMode="relative" rAng="0" ptsTypes="AA">
                                      <p:cBhvr>
                                        <p:cTn id="50" dur="1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4444E-6 L -0.28594 0.38056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23489 0.32547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-0.19896 0.32917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40364 0.18217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3"/>
          <p:cNvGrpSpPr/>
          <p:nvPr/>
        </p:nvGrpSpPr>
        <p:grpSpPr>
          <a:xfrm>
            <a:off x="336550" y="1622430"/>
            <a:ext cx="1152525" cy="2592388"/>
            <a:chOff x="336550" y="1622430"/>
            <a:chExt cx="1152525" cy="2592388"/>
          </a:xfrm>
        </p:grpSpPr>
        <p:sp>
          <p:nvSpPr>
            <p:cNvPr id="4" name="Text Box 39"/>
            <p:cNvSpPr txBox="1">
              <a:spLocks noChangeArrowheads="1"/>
            </p:cNvSpPr>
            <p:nvPr/>
          </p:nvSpPr>
          <p:spPr bwMode="auto">
            <a:xfrm>
              <a:off x="336550" y="1651005"/>
              <a:ext cx="360363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/>
                <a:t>1 2 3 4 5 6 7 8 9 </a:t>
              </a:r>
            </a:p>
          </p:txBody>
        </p:sp>
        <p:sp>
          <p:nvSpPr>
            <p:cNvPr id="5" name="Text Box 40"/>
            <p:cNvSpPr txBox="1">
              <a:spLocks noChangeArrowheads="1"/>
            </p:cNvSpPr>
            <p:nvPr/>
          </p:nvSpPr>
          <p:spPr bwMode="auto">
            <a:xfrm>
              <a:off x="984250" y="1622430"/>
              <a:ext cx="504825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>
                  <a:latin typeface="Symbol" pitchFamily="18" charset="2"/>
                </a:rPr>
                <a:t>a b  g   d  e   </a:t>
              </a:r>
              <a:r>
                <a:rPr lang="it-IT" sz="1800" dirty="0">
                  <a:latin typeface="Symbol" pitchFamily="18" charset="2"/>
                  <a:sym typeface="Symbol" pitchFamily="18" charset="2"/>
                </a:rPr>
                <a:t>  z  h  q</a:t>
              </a:r>
            </a:p>
          </p:txBody>
        </p:sp>
      </p:grp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1643042" y="428604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3. Calcolare con le lettere</a:t>
            </a:r>
            <a:endParaRPr lang="it-IT" sz="4000" dirty="0">
              <a:latin typeface="Berlin Sans FB" pitchFamily="34" charset="0"/>
            </a:endParaRPr>
          </a:p>
        </p:txBody>
      </p:sp>
      <p:grpSp>
        <p:nvGrpSpPr>
          <p:cNvPr id="3" name="Gruppo 15"/>
          <p:cNvGrpSpPr/>
          <p:nvPr/>
        </p:nvGrpSpPr>
        <p:grpSpPr>
          <a:xfrm>
            <a:off x="250825" y="4122760"/>
            <a:ext cx="1093788" cy="2592388"/>
            <a:chOff x="250825" y="4122760"/>
            <a:chExt cx="1093788" cy="2592388"/>
          </a:xfrm>
        </p:grpSpPr>
        <p:grpSp>
          <p:nvGrpSpPr>
            <p:cNvPr id="11" name="Gruppo 14"/>
            <p:cNvGrpSpPr/>
            <p:nvPr/>
          </p:nvGrpSpPr>
          <p:grpSpPr>
            <a:xfrm>
              <a:off x="250825" y="4122760"/>
              <a:ext cx="1093788" cy="2592388"/>
              <a:chOff x="250825" y="4122760"/>
              <a:chExt cx="1093788" cy="2592388"/>
            </a:xfrm>
          </p:grpSpPr>
          <p:sp>
            <p:nvSpPr>
              <p:cNvPr id="8" name="Text Box 41"/>
              <p:cNvSpPr txBox="1">
                <a:spLocks noChangeArrowheads="1"/>
              </p:cNvSpPr>
              <p:nvPr/>
            </p:nvSpPr>
            <p:spPr bwMode="auto">
              <a:xfrm>
                <a:off x="250825" y="4151335"/>
                <a:ext cx="5762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1800" dirty="0"/>
                  <a:t>10 20 30 40 50 60 70 80 90 </a:t>
                </a:r>
              </a:p>
            </p:txBody>
          </p:sp>
          <p:sp>
            <p:nvSpPr>
              <p:cNvPr id="9" name="Text Box 42"/>
              <p:cNvSpPr txBox="1">
                <a:spLocks noChangeArrowheads="1"/>
              </p:cNvSpPr>
              <p:nvPr/>
            </p:nvSpPr>
            <p:spPr bwMode="auto">
              <a:xfrm>
                <a:off x="984250" y="4122760"/>
                <a:ext cx="3603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i k  l  m  n  x  o  p </a:t>
                </a:r>
              </a:p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 </a:t>
                </a:r>
              </a:p>
            </p:txBody>
          </p:sp>
        </p:grpSp>
        <p:pic>
          <p:nvPicPr>
            <p:cNvPr id="10" name="Picture 4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27113" y="6405585"/>
              <a:ext cx="238125" cy="238125"/>
            </a:xfrm>
            <a:prstGeom prst="rect">
              <a:avLst/>
            </a:prstGeom>
            <a:noFill/>
          </p:spPr>
        </p:pic>
      </p:grpSp>
      <p:pic>
        <p:nvPicPr>
          <p:cNvPr id="17" name="Picture 8" descr="http://vforvalentinaaaa.weebly.com/uploads/2/5/5/2/25529715/81585648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8600" y="4500570"/>
            <a:ext cx="1452556" cy="2231126"/>
          </a:xfrm>
          <a:prstGeom prst="rect">
            <a:avLst/>
          </a:prstGeom>
          <a:noFill/>
        </p:spPr>
      </p:pic>
      <p:grpSp>
        <p:nvGrpSpPr>
          <p:cNvPr id="21" name="Gruppo 20"/>
          <p:cNvGrpSpPr/>
          <p:nvPr/>
        </p:nvGrpSpPr>
        <p:grpSpPr>
          <a:xfrm>
            <a:off x="1500166" y="2000240"/>
            <a:ext cx="2000264" cy="3929090"/>
            <a:chOff x="1714480" y="2000240"/>
            <a:chExt cx="1928826" cy="389209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714480" y="2000240"/>
              <a:ext cx="1928826" cy="3892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" name="Rettangolo 17"/>
            <p:cNvSpPr/>
            <p:nvPr/>
          </p:nvSpPr>
          <p:spPr>
            <a:xfrm>
              <a:off x="2000232" y="2428868"/>
              <a:ext cx="428628" cy="428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451357" y="2058407"/>
            <a:ext cx="93503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3600" dirty="0" err="1">
                <a:latin typeface="Symbol" pitchFamily="18" charset="2"/>
              </a:rPr>
              <a:t>ig</a:t>
            </a:r>
            <a:endParaRPr lang="it-IT" sz="3600" dirty="0">
              <a:latin typeface="Symbol" pitchFamily="18" charset="2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84490" y="2275895"/>
            <a:ext cx="334512" cy="354016"/>
          </a:xfrm>
          <a:prstGeom prst="rect">
            <a:avLst/>
          </a:prstGeom>
          <a:noFill/>
        </p:spPr>
      </p:pic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086756" y="2075659"/>
            <a:ext cx="64612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3600" dirty="0" smtClean="0"/>
              <a:t>ˏ</a:t>
            </a:r>
            <a:r>
              <a:rPr lang="it-IT" sz="3600" dirty="0" smtClean="0">
                <a:latin typeface="Symbol" pitchFamily="18" charset="2"/>
              </a:rPr>
              <a:t>g</a:t>
            </a:r>
            <a:endParaRPr lang="it-IT" sz="3600" dirty="0">
              <a:latin typeface="Symbol" pitchFamily="18" charset="2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5260502" y="2155723"/>
            <a:ext cx="12144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latin typeface="Symbol" pitchFamily="18" charset="2"/>
              </a:rPr>
              <a:t>d</a:t>
            </a:r>
            <a:r>
              <a:rPr lang="it-IT" sz="3200" dirty="0" smtClean="0">
                <a:sym typeface="Symbol"/>
              </a:rPr>
              <a:t>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×</a:t>
            </a:r>
            <a:endParaRPr lang="it-IT" sz="3200" dirty="0">
              <a:latin typeface="Symbol" pitchFamily="18" charset="2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3929058" y="3201415"/>
            <a:ext cx="228601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4436535" y="2487035"/>
            <a:ext cx="93503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3600" dirty="0" err="1">
                <a:latin typeface="Symbol" pitchFamily="18" charset="2"/>
              </a:rPr>
              <a:t>ig</a:t>
            </a:r>
            <a:endParaRPr lang="it-IT" sz="3600" dirty="0">
              <a:latin typeface="Symbol" pitchFamily="18" charset="2"/>
            </a:endParaRPr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69668" y="2704523"/>
            <a:ext cx="334512" cy="354016"/>
          </a:xfrm>
          <a:prstGeom prst="rect">
            <a:avLst/>
          </a:prstGeom>
          <a:noFill/>
        </p:spPr>
      </p:pic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4071934" y="2504287"/>
            <a:ext cx="64612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3600" dirty="0" smtClean="0"/>
              <a:t>ˏ</a:t>
            </a:r>
            <a:r>
              <a:rPr lang="it-IT" sz="3600" dirty="0" smtClean="0">
                <a:latin typeface="Symbol" pitchFamily="18" charset="2"/>
              </a:rPr>
              <a:t>g</a:t>
            </a:r>
            <a:endParaRPr lang="it-IT" sz="3600" dirty="0">
              <a:latin typeface="Symbol" pitchFamily="18" charset="2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5245680" y="2584351"/>
            <a:ext cx="12144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latin typeface="Symbol" pitchFamily="18" charset="2"/>
              </a:rPr>
              <a:t>d</a:t>
            </a:r>
            <a:r>
              <a:rPr lang="it-IT" sz="3200" dirty="0" smtClean="0">
                <a:sym typeface="Symbol"/>
              </a:rPr>
              <a:t> </a:t>
            </a:r>
            <a:endParaRPr lang="it-IT" sz="3200" dirty="0">
              <a:latin typeface="Symbol" pitchFamily="18" charset="2"/>
            </a:endParaRPr>
          </a:p>
        </p:txBody>
      </p:sp>
      <p:grpSp>
        <p:nvGrpSpPr>
          <p:cNvPr id="37" name="Gruppo 36"/>
          <p:cNvGrpSpPr/>
          <p:nvPr/>
        </p:nvGrpSpPr>
        <p:grpSpPr>
          <a:xfrm>
            <a:off x="7524750" y="1865319"/>
            <a:ext cx="1403350" cy="2563813"/>
            <a:chOff x="7524750" y="1865319"/>
            <a:chExt cx="1403350" cy="2563813"/>
          </a:xfrm>
        </p:grpSpPr>
        <p:sp>
          <p:nvSpPr>
            <p:cNvPr id="12" name="Text Box 23"/>
            <p:cNvSpPr txBox="1">
              <a:spLocks noChangeArrowheads="1"/>
            </p:cNvSpPr>
            <p:nvPr/>
          </p:nvSpPr>
          <p:spPr bwMode="auto">
            <a:xfrm>
              <a:off x="7524750" y="1865319"/>
              <a:ext cx="1403350" cy="25638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it-IT" sz="1800" dirty="0"/>
                <a:t>100	</a:t>
              </a:r>
              <a:r>
                <a:rPr lang="it-IT" sz="1800" dirty="0">
                  <a:latin typeface="Symbol" pitchFamily="18" charset="2"/>
                </a:rPr>
                <a:t>r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200	</a:t>
              </a:r>
              <a:r>
                <a:rPr lang="it-IT" sz="1800" dirty="0">
                  <a:latin typeface="Symbol" pitchFamily="18" charset="2"/>
                </a:rPr>
                <a:t>s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300	</a:t>
              </a:r>
              <a:r>
                <a:rPr lang="it-IT" sz="1800" dirty="0">
                  <a:latin typeface="Symbol" pitchFamily="18" charset="2"/>
                </a:rPr>
                <a:t>t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400	</a:t>
              </a:r>
              <a:r>
                <a:rPr lang="it-IT" sz="1800" dirty="0">
                  <a:latin typeface="Symbol" pitchFamily="18" charset="2"/>
                </a:rPr>
                <a:t>u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500	</a:t>
              </a:r>
              <a:r>
                <a:rPr lang="it-IT" sz="1800" dirty="0">
                  <a:latin typeface="Symbol" pitchFamily="18" charset="2"/>
                </a:rPr>
                <a:t>f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600	</a:t>
              </a:r>
              <a:r>
                <a:rPr lang="it-IT" sz="1800" dirty="0">
                  <a:latin typeface="Symbol" pitchFamily="18" charset="2"/>
                </a:rPr>
                <a:t>c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700	</a:t>
              </a:r>
              <a:r>
                <a:rPr lang="it-IT" sz="1800" dirty="0">
                  <a:latin typeface="Symbol" pitchFamily="18" charset="2"/>
                </a:rPr>
                <a:t>y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800	</a:t>
              </a:r>
              <a:r>
                <a:rPr lang="it-IT" sz="1800" dirty="0">
                  <a:latin typeface="Symbol" pitchFamily="18" charset="2"/>
                </a:rPr>
                <a:t>w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900	</a:t>
              </a:r>
            </a:p>
          </p:txBody>
        </p:sp>
        <p:pic>
          <p:nvPicPr>
            <p:cNvPr id="1028" name="Picture 4" descr="https://upload.wikimedia.org/wikipedia/commons/thumb/0/04/Sampi.svg/90px-Sampi.svg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526968" y="4152006"/>
              <a:ext cx="142870" cy="179381"/>
            </a:xfrm>
            <a:prstGeom prst="rect">
              <a:avLst/>
            </a:prstGeom>
            <a:noFill/>
          </p:spPr>
        </p:pic>
      </p:grpSp>
      <p:grpSp>
        <p:nvGrpSpPr>
          <p:cNvPr id="40" name="Gruppo 39"/>
          <p:cNvGrpSpPr/>
          <p:nvPr/>
        </p:nvGrpSpPr>
        <p:grpSpPr>
          <a:xfrm>
            <a:off x="3786182" y="3272853"/>
            <a:ext cx="863600" cy="523220"/>
            <a:chOff x="3402000" y="5699140"/>
            <a:chExt cx="863600" cy="523220"/>
          </a:xfrm>
        </p:grpSpPr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3402000" y="5699140"/>
              <a:ext cx="863600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800" dirty="0"/>
                <a:t>M</a:t>
              </a:r>
            </a:p>
          </p:txBody>
        </p:sp>
        <p:pic>
          <p:nvPicPr>
            <p:cNvPr id="39" name="Picture 4" descr="https://upload.wikimedia.org/wikipedia/commons/thumb/0/04/Sampi.svg/90px-Sampi.svg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571868" y="5715016"/>
              <a:ext cx="142870" cy="179381"/>
            </a:xfrm>
            <a:prstGeom prst="rect">
              <a:avLst/>
            </a:prstGeom>
            <a:noFill/>
          </p:spPr>
        </p:pic>
      </p:grpSp>
      <p:grpSp>
        <p:nvGrpSpPr>
          <p:cNvPr id="41" name="Group 33"/>
          <p:cNvGrpSpPr>
            <a:grpSpLocks/>
          </p:cNvGrpSpPr>
          <p:nvPr/>
        </p:nvGrpSpPr>
        <p:grpSpPr bwMode="auto">
          <a:xfrm>
            <a:off x="4117494" y="3149659"/>
            <a:ext cx="863600" cy="650875"/>
            <a:chOff x="4468" y="2035"/>
            <a:chExt cx="544" cy="410"/>
          </a:xfrm>
        </p:grpSpPr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4468" y="2115"/>
              <a:ext cx="544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800" dirty="0" smtClean="0"/>
                <a:t>M</a:t>
              </a:r>
              <a:endParaRPr lang="it-IT" sz="2800" dirty="0"/>
            </a:p>
          </p:txBody>
        </p:sp>
        <p:sp>
          <p:nvSpPr>
            <p:cNvPr id="43" name="Text Box 35"/>
            <p:cNvSpPr txBox="1">
              <a:spLocks noChangeArrowheads="1"/>
            </p:cNvSpPr>
            <p:nvPr/>
          </p:nvSpPr>
          <p:spPr bwMode="auto">
            <a:xfrm>
              <a:off x="4501" y="2035"/>
              <a:ext cx="453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dirty="0" smtClean="0">
                  <a:latin typeface="Symbol" pitchFamily="18" charset="2"/>
                </a:rPr>
                <a:t> g</a:t>
              </a:r>
              <a:endParaRPr lang="it-IT" dirty="0">
                <a:latin typeface="Symbol" pitchFamily="18" charset="2"/>
              </a:endParaRPr>
            </a:p>
          </p:txBody>
        </p:sp>
      </p:grpSp>
      <p:sp>
        <p:nvSpPr>
          <p:cNvPr id="44" name="CasellaDiTesto 43"/>
          <p:cNvSpPr txBox="1"/>
          <p:nvPr/>
        </p:nvSpPr>
        <p:spPr>
          <a:xfrm>
            <a:off x="4431554" y="3179303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ˏ</a:t>
            </a:r>
            <a:r>
              <a:rPr lang="it-IT" sz="2800" dirty="0" smtClean="0">
                <a:latin typeface="Symbol" pitchFamily="18" charset="2"/>
                <a:sym typeface="Symbol" pitchFamily="18" charset="2"/>
              </a:rPr>
              <a:t>q</a:t>
            </a:r>
            <a:endParaRPr lang="it-IT" sz="3600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4723502" y="3158285"/>
            <a:ext cx="920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ˏ</a:t>
            </a:r>
            <a:r>
              <a:rPr lang="it-IT" sz="2800" dirty="0" smtClean="0">
                <a:latin typeface="Symbol" pitchFamily="18" charset="2"/>
                <a:sym typeface="Symbol" pitchFamily="18" charset="2"/>
              </a:rPr>
              <a:t>a f</a:t>
            </a:r>
            <a:endParaRPr lang="it-IT" sz="36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5429256" y="3264227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Symbol" pitchFamily="18" charset="2"/>
                <a:sym typeface="Symbol" pitchFamily="18" charset="2"/>
              </a:rPr>
              <a:t>y</a:t>
            </a:r>
            <a:r>
              <a:rPr lang="it-IT" sz="2800" dirty="0" smtClean="0">
                <a:latin typeface="Symbol" pitchFamily="18" charset="2"/>
                <a:sym typeface="Symbol" pitchFamily="18" charset="2"/>
              </a:rPr>
              <a:t> n</a:t>
            </a:r>
            <a:endParaRPr lang="it-IT" sz="3600" dirty="0"/>
          </a:p>
        </p:txBody>
      </p:sp>
      <p:grpSp>
        <p:nvGrpSpPr>
          <p:cNvPr id="47" name="Group 33"/>
          <p:cNvGrpSpPr>
            <a:grpSpLocks/>
          </p:cNvGrpSpPr>
          <p:nvPr/>
        </p:nvGrpSpPr>
        <p:grpSpPr bwMode="auto">
          <a:xfrm>
            <a:off x="4119776" y="3621417"/>
            <a:ext cx="863600" cy="650875"/>
            <a:chOff x="4468" y="2035"/>
            <a:chExt cx="544" cy="410"/>
          </a:xfrm>
        </p:grpSpPr>
        <p:sp>
          <p:nvSpPr>
            <p:cNvPr id="48" name="Text Box 34"/>
            <p:cNvSpPr txBox="1">
              <a:spLocks noChangeArrowheads="1"/>
            </p:cNvSpPr>
            <p:nvPr/>
          </p:nvSpPr>
          <p:spPr bwMode="auto">
            <a:xfrm>
              <a:off x="4468" y="2115"/>
              <a:ext cx="544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800" dirty="0" smtClean="0"/>
                <a:t>M</a:t>
              </a:r>
              <a:endParaRPr lang="it-IT" sz="2800" dirty="0"/>
            </a:p>
          </p:txBody>
        </p:sp>
        <p:sp>
          <p:nvSpPr>
            <p:cNvPr id="49" name="Text Box 35"/>
            <p:cNvSpPr txBox="1">
              <a:spLocks noChangeArrowheads="1"/>
            </p:cNvSpPr>
            <p:nvPr/>
          </p:nvSpPr>
          <p:spPr bwMode="auto">
            <a:xfrm>
              <a:off x="4501" y="2035"/>
              <a:ext cx="453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dirty="0" smtClean="0">
                  <a:latin typeface="Symbol" pitchFamily="18" charset="2"/>
                </a:rPr>
                <a:t> g</a:t>
              </a:r>
              <a:endParaRPr lang="it-IT" dirty="0">
                <a:latin typeface="Symbol" pitchFamily="18" charset="2"/>
              </a:endParaRPr>
            </a:p>
          </p:txBody>
        </p:sp>
      </p:grpSp>
      <p:sp>
        <p:nvSpPr>
          <p:cNvPr id="50" name="CasellaDiTesto 49"/>
          <p:cNvSpPr txBox="1"/>
          <p:nvPr/>
        </p:nvSpPr>
        <p:spPr>
          <a:xfrm>
            <a:off x="4857752" y="3772919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Symbol" pitchFamily="18" charset="2"/>
                <a:sym typeface="Symbol" pitchFamily="18" charset="2"/>
              </a:rPr>
              <a:t>r l e</a:t>
            </a:r>
            <a:endParaRPr lang="it-IT" sz="3600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5674308" y="3792601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Symbol" pitchFamily="18" charset="2"/>
                <a:sym typeface="Symbol" pitchFamily="18" charset="2"/>
              </a:rPr>
              <a:t>b</a:t>
            </a:r>
            <a:endParaRPr lang="it-IT" sz="3600" dirty="0"/>
          </a:p>
        </p:txBody>
      </p:sp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92134" y="3878861"/>
            <a:ext cx="334512" cy="354016"/>
          </a:xfrm>
          <a:prstGeom prst="rect">
            <a:avLst/>
          </a:prstGeom>
          <a:noFill/>
        </p:spPr>
      </p:pic>
      <p:sp>
        <p:nvSpPr>
          <p:cNvPr id="53" name="CasellaDiTesto 52"/>
          <p:cNvSpPr txBox="1"/>
          <p:nvPr/>
        </p:nvSpPr>
        <p:spPr>
          <a:xfrm>
            <a:off x="4286248" y="4130109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ˏ</a:t>
            </a:r>
            <a:r>
              <a:rPr lang="it-IT" sz="2800" dirty="0" smtClean="0">
                <a:latin typeface="Symbol" pitchFamily="18" charset="2"/>
                <a:sym typeface="Symbol" pitchFamily="18" charset="2"/>
              </a:rPr>
              <a:t>q</a:t>
            </a:r>
            <a:endParaRPr lang="it-IT" sz="3600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4857752" y="4203977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Symbol" pitchFamily="18" charset="2"/>
                <a:sym typeface="Symbol" pitchFamily="18" charset="2"/>
              </a:rPr>
              <a:t>l q a</a:t>
            </a:r>
            <a:endParaRPr lang="it-IT" sz="3600" dirty="0"/>
          </a:p>
        </p:txBody>
      </p:sp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86446" y="4272985"/>
            <a:ext cx="334512" cy="354016"/>
          </a:xfrm>
          <a:prstGeom prst="rect">
            <a:avLst/>
          </a:prstGeom>
          <a:noFill/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72198" y="4272985"/>
            <a:ext cx="334512" cy="354016"/>
          </a:xfrm>
          <a:prstGeom prst="rect">
            <a:avLst/>
          </a:prstGeom>
          <a:noFill/>
        </p:spPr>
      </p:pic>
      <p:sp>
        <p:nvSpPr>
          <p:cNvPr id="57" name="Rettangolo 56"/>
          <p:cNvSpPr/>
          <p:nvPr/>
        </p:nvSpPr>
        <p:spPr>
          <a:xfrm>
            <a:off x="6580890" y="4080568"/>
            <a:ext cx="12144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Symbol" pitchFamily="18" charset="2"/>
              </a:rPr>
              <a:t>d</a:t>
            </a:r>
            <a:r>
              <a:rPr lang="it-IT" sz="3200" dirty="0" smtClean="0">
                <a:sym typeface="Symbol"/>
              </a:rPr>
              <a:t> </a:t>
            </a:r>
            <a:endParaRPr lang="it-IT" sz="3200" dirty="0">
              <a:latin typeface="Symbol" pitchFamily="18" charset="2"/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4286248" y="4483910"/>
            <a:ext cx="920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ˏ</a:t>
            </a:r>
            <a:r>
              <a:rPr lang="it-IT" sz="2800" dirty="0" smtClean="0">
                <a:latin typeface="Symbol" pitchFamily="18" charset="2"/>
                <a:sym typeface="Symbol" pitchFamily="18" charset="2"/>
              </a:rPr>
              <a:t>a  f</a:t>
            </a:r>
            <a:endParaRPr lang="it-IT" sz="3600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5123822" y="4558737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Symbol" pitchFamily="18" charset="2"/>
                <a:sym typeface="Symbol" pitchFamily="18" charset="2"/>
              </a:rPr>
              <a:t>e</a:t>
            </a:r>
            <a:endParaRPr lang="it-IT" sz="3600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5429256" y="4558737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Symbol" pitchFamily="18" charset="2"/>
                <a:sym typeface="Symbol" pitchFamily="18" charset="2"/>
              </a:rPr>
              <a:t>a</a:t>
            </a:r>
            <a:endParaRPr lang="it-IT" sz="3600" dirty="0"/>
          </a:p>
        </p:txBody>
      </p:sp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86446" y="4647427"/>
            <a:ext cx="332136" cy="354016"/>
          </a:xfrm>
          <a:prstGeom prst="rect">
            <a:avLst/>
          </a:prstGeom>
          <a:noFill/>
        </p:spPr>
      </p:pic>
      <p:sp>
        <p:nvSpPr>
          <p:cNvPr id="62" name="Rettangolo 61"/>
          <p:cNvSpPr/>
          <p:nvPr/>
        </p:nvSpPr>
        <p:spPr>
          <a:xfrm>
            <a:off x="6009386" y="4513177"/>
            <a:ext cx="5628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Symbol" pitchFamily="18" charset="2"/>
              </a:rPr>
              <a:t>d</a:t>
            </a:r>
            <a:r>
              <a:rPr lang="it-IT" sz="3200" dirty="0" smtClean="0">
                <a:sym typeface="Symbol"/>
              </a:rPr>
              <a:t> </a:t>
            </a:r>
            <a:endParaRPr lang="it-IT" sz="3200" dirty="0">
              <a:latin typeface="Symbol" pitchFamily="18" charset="2"/>
            </a:endParaRPr>
          </a:p>
        </p:txBody>
      </p:sp>
      <p:sp>
        <p:nvSpPr>
          <p:cNvPr id="63" name="Rettangolo 62"/>
          <p:cNvSpPr/>
          <p:nvPr/>
        </p:nvSpPr>
        <p:spPr>
          <a:xfrm>
            <a:off x="6286512" y="4532859"/>
            <a:ext cx="5628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Symbol" pitchFamily="18" charset="2"/>
              </a:rPr>
              <a:t>h</a:t>
            </a:r>
            <a:r>
              <a:rPr lang="it-IT" sz="3200" dirty="0" smtClean="0">
                <a:sym typeface="Symbol"/>
              </a:rPr>
              <a:t> </a:t>
            </a:r>
            <a:endParaRPr lang="it-IT" sz="3200" dirty="0">
              <a:latin typeface="Symbol" pitchFamily="18" charset="2"/>
            </a:endParaRPr>
          </a:p>
        </p:txBody>
      </p:sp>
      <p:sp>
        <p:nvSpPr>
          <p:cNvPr id="64" name="CasellaDiTesto 63"/>
          <p:cNvSpPr txBox="1"/>
          <p:nvPr/>
        </p:nvSpPr>
        <p:spPr>
          <a:xfrm>
            <a:off x="4814622" y="4938039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Symbol" pitchFamily="18" charset="2"/>
                <a:sym typeface="Symbol" pitchFamily="18" charset="2"/>
              </a:rPr>
              <a:t>y</a:t>
            </a:r>
            <a:r>
              <a:rPr lang="it-IT" sz="2800" dirty="0" smtClean="0">
                <a:latin typeface="Symbol" pitchFamily="18" charset="2"/>
                <a:sym typeface="Symbol" pitchFamily="18" charset="2"/>
              </a:rPr>
              <a:t> n</a:t>
            </a:r>
            <a:endParaRPr lang="it-IT" sz="3600" dirty="0"/>
          </a:p>
        </p:txBody>
      </p:sp>
      <p:sp>
        <p:nvSpPr>
          <p:cNvPr id="65" name="CasellaDiTesto 64"/>
          <p:cNvSpPr txBox="1"/>
          <p:nvPr/>
        </p:nvSpPr>
        <p:spPr>
          <a:xfrm>
            <a:off x="5412004" y="4952861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Symbol" pitchFamily="18" charset="2"/>
                <a:sym typeface="Symbol" pitchFamily="18" charset="2"/>
              </a:rPr>
              <a:t>b</a:t>
            </a:r>
            <a:endParaRPr lang="it-IT" sz="3600" dirty="0"/>
          </a:p>
        </p:txBody>
      </p:sp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40886" y="5058803"/>
            <a:ext cx="334512" cy="354016"/>
          </a:xfrm>
          <a:prstGeom prst="rect">
            <a:avLst/>
          </a:prstGeom>
          <a:noFill/>
        </p:spPr>
      </p:pic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72198" y="5058803"/>
            <a:ext cx="334512" cy="354016"/>
          </a:xfrm>
          <a:prstGeom prst="rect">
            <a:avLst/>
          </a:prstGeom>
          <a:noFill/>
        </p:spPr>
      </p:pic>
      <p:sp>
        <p:nvSpPr>
          <p:cNvPr id="68" name="Rettangolo 67"/>
          <p:cNvSpPr/>
          <p:nvPr/>
        </p:nvSpPr>
        <p:spPr>
          <a:xfrm>
            <a:off x="6286512" y="4915927"/>
            <a:ext cx="5628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Symbol" pitchFamily="18" charset="2"/>
              </a:rPr>
              <a:t>d</a:t>
            </a:r>
            <a:r>
              <a:rPr lang="it-IT" sz="3200" dirty="0" smtClean="0">
                <a:sym typeface="Symbol"/>
              </a:rPr>
              <a:t> </a:t>
            </a:r>
            <a:endParaRPr lang="it-IT" sz="3200" dirty="0">
              <a:latin typeface="Symbol" pitchFamily="18" charset="2"/>
            </a:endParaRPr>
          </a:p>
        </p:txBody>
      </p:sp>
      <p:sp>
        <p:nvSpPr>
          <p:cNvPr id="69" name="Rettangolo 68"/>
          <p:cNvSpPr/>
          <p:nvPr/>
        </p:nvSpPr>
        <p:spPr>
          <a:xfrm>
            <a:off x="6542424" y="4915927"/>
            <a:ext cx="5628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Symbol" pitchFamily="18" charset="2"/>
              </a:rPr>
              <a:t>h</a:t>
            </a:r>
            <a:r>
              <a:rPr lang="it-IT" sz="3200" dirty="0" smtClean="0">
                <a:sym typeface="Symbol"/>
              </a:rPr>
              <a:t> </a:t>
            </a:r>
            <a:endParaRPr lang="it-IT" sz="3200" dirty="0">
              <a:latin typeface="Symbol" pitchFamily="18" charset="2"/>
            </a:endParaRPr>
          </a:p>
        </p:txBody>
      </p:sp>
      <p:sp>
        <p:nvSpPr>
          <p:cNvPr id="70" name="Rettangolo 69"/>
          <p:cNvSpPr/>
          <p:nvPr/>
        </p:nvSpPr>
        <p:spPr>
          <a:xfrm>
            <a:off x="6866642" y="4911946"/>
            <a:ext cx="8486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Symbol" pitchFamily="18" charset="2"/>
              </a:rPr>
              <a:t>i</a:t>
            </a:r>
            <a:r>
              <a:rPr lang="it-IT" sz="3200" dirty="0" smtClean="0">
                <a:latin typeface="Symbol" pitchFamily="18" charset="2"/>
                <a:sym typeface="Symbol" pitchFamily="18" charset="2"/>
              </a:rPr>
              <a:t> </a:t>
            </a:r>
            <a:r>
              <a:rPr lang="it-IT" sz="3200" dirty="0" smtClean="0">
                <a:sym typeface="Symbol"/>
              </a:rPr>
              <a:t> </a:t>
            </a:r>
            <a:endParaRPr lang="it-IT" sz="3200" dirty="0">
              <a:latin typeface="Symbol" pitchFamily="18" charset="2"/>
            </a:endParaRPr>
          </a:p>
        </p:txBody>
      </p:sp>
      <p:cxnSp>
        <p:nvCxnSpPr>
          <p:cNvPr id="72" name="Connettore 1 71"/>
          <p:cNvCxnSpPr/>
          <p:nvPr/>
        </p:nvCxnSpPr>
        <p:spPr>
          <a:xfrm>
            <a:off x="6992266" y="5097952"/>
            <a:ext cx="21431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1 72"/>
          <p:cNvCxnSpPr>
            <a:endCxn id="70" idx="2"/>
          </p:cNvCxnSpPr>
          <p:nvPr/>
        </p:nvCxnSpPr>
        <p:spPr>
          <a:xfrm flipV="1">
            <a:off x="4000496" y="5496721"/>
            <a:ext cx="3290461" cy="3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uppo 74"/>
          <p:cNvGrpSpPr/>
          <p:nvPr/>
        </p:nvGrpSpPr>
        <p:grpSpPr>
          <a:xfrm>
            <a:off x="3857620" y="5527634"/>
            <a:ext cx="863600" cy="567726"/>
            <a:chOff x="3402000" y="5654634"/>
            <a:chExt cx="863600" cy="567726"/>
          </a:xfrm>
        </p:grpSpPr>
        <p:sp>
          <p:nvSpPr>
            <p:cNvPr id="76" name="Text Box 34"/>
            <p:cNvSpPr txBox="1">
              <a:spLocks noChangeArrowheads="1"/>
            </p:cNvSpPr>
            <p:nvPr/>
          </p:nvSpPr>
          <p:spPr bwMode="auto">
            <a:xfrm>
              <a:off x="3402000" y="5699140"/>
              <a:ext cx="863600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2800" dirty="0"/>
                <a:t>M</a:t>
              </a:r>
            </a:p>
          </p:txBody>
        </p:sp>
        <p:pic>
          <p:nvPicPr>
            <p:cNvPr id="77" name="Picture 4" descr="https://upload.wikimedia.org/wikipedia/commons/thumb/0/04/Sampi.svg/90px-Sampi.svg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79634" y="5654634"/>
              <a:ext cx="142870" cy="179381"/>
            </a:xfrm>
            <a:prstGeom prst="rect">
              <a:avLst/>
            </a:prstGeom>
            <a:noFill/>
          </p:spPr>
        </p:pic>
      </p:grpSp>
      <p:sp>
        <p:nvSpPr>
          <p:cNvPr id="78" name="Text Box 35"/>
          <p:cNvSpPr txBox="1">
            <a:spLocks noChangeArrowheads="1"/>
          </p:cNvSpPr>
          <p:nvPr/>
        </p:nvSpPr>
        <p:spPr bwMode="auto">
          <a:xfrm>
            <a:off x="3959796" y="5394760"/>
            <a:ext cx="719138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>
                <a:latin typeface="Symbol" pitchFamily="18" charset="2"/>
              </a:rPr>
              <a:t> h</a:t>
            </a:r>
            <a:endParaRPr lang="it-IT" dirty="0">
              <a:latin typeface="Symbol" pitchFamily="18" charset="2"/>
            </a:endParaRPr>
          </a:p>
        </p:txBody>
      </p:sp>
      <p:sp>
        <p:nvSpPr>
          <p:cNvPr id="79" name="CasellaDiTesto 78"/>
          <p:cNvSpPr txBox="1"/>
          <p:nvPr/>
        </p:nvSpPr>
        <p:spPr>
          <a:xfrm>
            <a:off x="4334238" y="5429264"/>
            <a:ext cx="920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ˏ</a:t>
            </a:r>
            <a:r>
              <a:rPr lang="it-IT" sz="2800" dirty="0" smtClean="0">
                <a:latin typeface="Symbol" pitchFamily="18" charset="2"/>
                <a:sym typeface="Symbol" pitchFamily="18" charset="2"/>
              </a:rPr>
              <a:t>b  c</a:t>
            </a:r>
            <a:endParaRPr lang="it-IT" sz="3600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5206316" y="555488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Symbol" pitchFamily="18" charset="2"/>
                <a:sym typeface="Symbol" pitchFamily="18" charset="2"/>
              </a:rPr>
              <a:t>p</a:t>
            </a:r>
            <a:endParaRPr lang="it-IT" sz="3600" dirty="0"/>
          </a:p>
        </p:txBody>
      </p:sp>
      <p:sp>
        <p:nvSpPr>
          <p:cNvPr id="81" name="Rettangolo 80"/>
          <p:cNvSpPr/>
          <p:nvPr/>
        </p:nvSpPr>
        <p:spPr>
          <a:xfrm>
            <a:off x="5591814" y="5500702"/>
            <a:ext cx="5628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Symbol" pitchFamily="18" charset="2"/>
              </a:rPr>
              <a:t>q</a:t>
            </a:r>
            <a:r>
              <a:rPr lang="it-IT" sz="3200" dirty="0" smtClean="0">
                <a:sym typeface="Symbol"/>
              </a:rPr>
              <a:t> </a:t>
            </a:r>
            <a:endParaRPr lang="it-IT" sz="3200" dirty="0">
              <a:latin typeface="Symbol" pitchFamily="18" charset="2"/>
            </a:endParaRPr>
          </a:p>
        </p:txBody>
      </p:sp>
      <p:sp>
        <p:nvSpPr>
          <p:cNvPr id="82" name="Rettangolo 81"/>
          <p:cNvSpPr/>
          <p:nvPr/>
        </p:nvSpPr>
        <p:spPr>
          <a:xfrm>
            <a:off x="6000760" y="5487431"/>
            <a:ext cx="8486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Symbol" pitchFamily="18" charset="2"/>
              </a:rPr>
              <a:t>i</a:t>
            </a:r>
            <a:r>
              <a:rPr lang="it-IT" sz="3200" dirty="0" smtClean="0">
                <a:latin typeface="Symbol" pitchFamily="18" charset="2"/>
                <a:sym typeface="Symbol" pitchFamily="18" charset="2"/>
              </a:rPr>
              <a:t> </a:t>
            </a:r>
            <a:r>
              <a:rPr lang="it-IT" sz="3200" dirty="0" smtClean="0">
                <a:sym typeface="Symbol"/>
              </a:rPr>
              <a:t> </a:t>
            </a:r>
            <a:endParaRPr lang="it-IT" sz="3200" dirty="0">
              <a:latin typeface="Symbol" pitchFamily="18" charset="2"/>
            </a:endParaRPr>
          </a:p>
        </p:txBody>
      </p:sp>
      <p:cxnSp>
        <p:nvCxnSpPr>
          <p:cNvPr id="83" name="Connettore 1 82"/>
          <p:cNvCxnSpPr/>
          <p:nvPr/>
        </p:nvCxnSpPr>
        <p:spPr>
          <a:xfrm>
            <a:off x="6126384" y="5673437"/>
            <a:ext cx="21431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3"/>
          <p:cNvGrpSpPr/>
          <p:nvPr/>
        </p:nvGrpSpPr>
        <p:grpSpPr>
          <a:xfrm>
            <a:off x="336550" y="1622430"/>
            <a:ext cx="1152525" cy="2592388"/>
            <a:chOff x="336550" y="1622430"/>
            <a:chExt cx="1152525" cy="2592388"/>
          </a:xfrm>
        </p:grpSpPr>
        <p:sp>
          <p:nvSpPr>
            <p:cNvPr id="4" name="Text Box 39"/>
            <p:cNvSpPr txBox="1">
              <a:spLocks noChangeArrowheads="1"/>
            </p:cNvSpPr>
            <p:nvPr/>
          </p:nvSpPr>
          <p:spPr bwMode="auto">
            <a:xfrm>
              <a:off x="336550" y="1651005"/>
              <a:ext cx="360363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/>
                <a:t>1 2 3 4 5 6 7 8 9 </a:t>
              </a:r>
            </a:p>
          </p:txBody>
        </p:sp>
        <p:sp>
          <p:nvSpPr>
            <p:cNvPr id="5" name="Text Box 40"/>
            <p:cNvSpPr txBox="1">
              <a:spLocks noChangeArrowheads="1"/>
            </p:cNvSpPr>
            <p:nvPr/>
          </p:nvSpPr>
          <p:spPr bwMode="auto">
            <a:xfrm>
              <a:off x="984250" y="1622430"/>
              <a:ext cx="504825" cy="2563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800" dirty="0">
                  <a:latin typeface="Symbol" pitchFamily="18" charset="2"/>
                </a:rPr>
                <a:t>a b  g   d  e   </a:t>
              </a:r>
              <a:r>
                <a:rPr lang="it-IT" sz="1800" dirty="0">
                  <a:latin typeface="Symbol" pitchFamily="18" charset="2"/>
                  <a:sym typeface="Symbol" pitchFamily="18" charset="2"/>
                </a:rPr>
                <a:t>  z  h  q</a:t>
              </a:r>
            </a:p>
          </p:txBody>
        </p:sp>
      </p:grpSp>
      <p:pic>
        <p:nvPicPr>
          <p:cNvPr id="6" name="Picture 8" descr="paint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1643042" y="428604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3. Calcolare con le lettere</a:t>
            </a:r>
            <a:endParaRPr lang="it-IT" sz="4000" dirty="0">
              <a:latin typeface="Berlin Sans FB" pitchFamily="34" charset="0"/>
            </a:endParaRPr>
          </a:p>
        </p:txBody>
      </p:sp>
      <p:grpSp>
        <p:nvGrpSpPr>
          <p:cNvPr id="3" name="Gruppo 15"/>
          <p:cNvGrpSpPr/>
          <p:nvPr/>
        </p:nvGrpSpPr>
        <p:grpSpPr>
          <a:xfrm>
            <a:off x="250825" y="4122760"/>
            <a:ext cx="1093788" cy="2592388"/>
            <a:chOff x="250825" y="4122760"/>
            <a:chExt cx="1093788" cy="2592388"/>
          </a:xfrm>
        </p:grpSpPr>
        <p:grpSp>
          <p:nvGrpSpPr>
            <p:cNvPr id="11" name="Gruppo 14"/>
            <p:cNvGrpSpPr/>
            <p:nvPr/>
          </p:nvGrpSpPr>
          <p:grpSpPr>
            <a:xfrm>
              <a:off x="250825" y="4122760"/>
              <a:ext cx="1093788" cy="2592388"/>
              <a:chOff x="250825" y="4122760"/>
              <a:chExt cx="1093788" cy="2592388"/>
            </a:xfrm>
          </p:grpSpPr>
          <p:sp>
            <p:nvSpPr>
              <p:cNvPr id="8" name="Text Box 41"/>
              <p:cNvSpPr txBox="1">
                <a:spLocks noChangeArrowheads="1"/>
              </p:cNvSpPr>
              <p:nvPr/>
            </p:nvSpPr>
            <p:spPr bwMode="auto">
              <a:xfrm>
                <a:off x="250825" y="4151335"/>
                <a:ext cx="5762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it-IT" sz="1800" dirty="0"/>
                  <a:t>10 20 30 40 50 60 70 80 90 </a:t>
                </a:r>
              </a:p>
            </p:txBody>
          </p:sp>
          <p:sp>
            <p:nvSpPr>
              <p:cNvPr id="9" name="Text Box 42"/>
              <p:cNvSpPr txBox="1">
                <a:spLocks noChangeArrowheads="1"/>
              </p:cNvSpPr>
              <p:nvPr/>
            </p:nvSpPr>
            <p:spPr bwMode="auto">
              <a:xfrm>
                <a:off x="984250" y="4122760"/>
                <a:ext cx="360363" cy="2563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i k  l  m  n  x  o  p </a:t>
                </a:r>
              </a:p>
              <a:p>
                <a:pPr>
                  <a:spcBef>
                    <a:spcPct val="0"/>
                  </a:spcBef>
                  <a:buFont typeface="Symbol" pitchFamily="18" charset="2"/>
                  <a:buNone/>
                </a:pPr>
                <a:r>
                  <a:rPr lang="it-IT" sz="1800" dirty="0">
                    <a:latin typeface="Symbol" pitchFamily="18" charset="2"/>
                  </a:rPr>
                  <a:t> </a:t>
                </a:r>
              </a:p>
            </p:txBody>
          </p:sp>
        </p:grpSp>
        <p:pic>
          <p:nvPicPr>
            <p:cNvPr id="10" name="Picture 4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27113" y="6405585"/>
              <a:ext cx="238125" cy="238125"/>
            </a:xfrm>
            <a:prstGeom prst="rect">
              <a:avLst/>
            </a:prstGeom>
            <a:noFill/>
          </p:spPr>
        </p:pic>
      </p:grpSp>
      <p:pic>
        <p:nvPicPr>
          <p:cNvPr id="17" name="Picture 8" descr="http://vforvalentinaaaa.weebly.com/uploads/2/5/5/2/25529715/81585648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8600" y="4500570"/>
            <a:ext cx="1452556" cy="2231126"/>
          </a:xfrm>
          <a:prstGeom prst="rect">
            <a:avLst/>
          </a:prstGeom>
          <a:noFill/>
        </p:spPr>
      </p:pic>
      <p:grpSp>
        <p:nvGrpSpPr>
          <p:cNvPr id="16" name="Gruppo 15"/>
          <p:cNvGrpSpPr/>
          <p:nvPr/>
        </p:nvGrpSpPr>
        <p:grpSpPr>
          <a:xfrm>
            <a:off x="7524750" y="1865319"/>
            <a:ext cx="1403350" cy="2563813"/>
            <a:chOff x="7524750" y="1865319"/>
            <a:chExt cx="1403350" cy="2563813"/>
          </a:xfrm>
        </p:grpSpPr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7524750" y="1865319"/>
              <a:ext cx="1403350" cy="25638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it-IT" sz="1800" dirty="0"/>
                <a:t>100	</a:t>
              </a:r>
              <a:r>
                <a:rPr lang="it-IT" sz="1800" dirty="0">
                  <a:latin typeface="Symbol" pitchFamily="18" charset="2"/>
                </a:rPr>
                <a:t>r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200	</a:t>
              </a:r>
              <a:r>
                <a:rPr lang="it-IT" sz="1800" dirty="0">
                  <a:latin typeface="Symbol" pitchFamily="18" charset="2"/>
                </a:rPr>
                <a:t>s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300	</a:t>
              </a:r>
              <a:r>
                <a:rPr lang="it-IT" sz="1800" dirty="0">
                  <a:latin typeface="Symbol" pitchFamily="18" charset="2"/>
                </a:rPr>
                <a:t>t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400	</a:t>
              </a:r>
              <a:r>
                <a:rPr lang="it-IT" sz="1800" dirty="0">
                  <a:latin typeface="Symbol" pitchFamily="18" charset="2"/>
                </a:rPr>
                <a:t>u</a:t>
              </a:r>
            </a:p>
            <a:p>
              <a:pPr>
                <a:spcBef>
                  <a:spcPct val="0"/>
                </a:spcBef>
              </a:pPr>
              <a:r>
                <a:rPr lang="it-IT" sz="1800" dirty="0"/>
                <a:t>500	</a:t>
              </a:r>
              <a:r>
                <a:rPr lang="it-IT" sz="1800" dirty="0">
                  <a:latin typeface="Symbol" pitchFamily="18" charset="2"/>
                </a:rPr>
                <a:t>f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600	</a:t>
              </a:r>
              <a:r>
                <a:rPr lang="it-IT" sz="1800" dirty="0">
                  <a:latin typeface="Symbol" pitchFamily="18" charset="2"/>
                </a:rPr>
                <a:t>c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700	</a:t>
              </a:r>
              <a:r>
                <a:rPr lang="it-IT" sz="1800" dirty="0">
                  <a:latin typeface="Symbol" pitchFamily="18" charset="2"/>
                </a:rPr>
                <a:t>y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800	</a:t>
              </a:r>
              <a:r>
                <a:rPr lang="it-IT" sz="1800" dirty="0">
                  <a:latin typeface="Symbol" pitchFamily="18" charset="2"/>
                </a:rPr>
                <a:t>w</a:t>
              </a:r>
              <a:endParaRPr lang="it-IT" sz="1800" dirty="0"/>
            </a:p>
            <a:p>
              <a:pPr>
                <a:spcBef>
                  <a:spcPct val="0"/>
                </a:spcBef>
              </a:pPr>
              <a:r>
                <a:rPr lang="it-IT" sz="1800" dirty="0"/>
                <a:t>900	</a:t>
              </a:r>
            </a:p>
          </p:txBody>
        </p:sp>
        <p:pic>
          <p:nvPicPr>
            <p:cNvPr id="19" name="Picture 4" descr="https://upload.wikimedia.org/wikipedia/commons/thumb/0/04/Sampi.svg/90px-Sampi.svg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526968" y="4152006"/>
              <a:ext cx="142870" cy="17938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Oval 6"/>
          <p:cNvSpPr>
            <a:spLocks noChangeArrowheads="1"/>
          </p:cNvSpPr>
          <p:nvPr/>
        </p:nvSpPr>
        <p:spPr bwMode="auto">
          <a:xfrm>
            <a:off x="3643306" y="3786190"/>
            <a:ext cx="2808288" cy="2736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34" name="Picture 7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84" y="2143116"/>
            <a:ext cx="479425" cy="687388"/>
          </a:xfrm>
          <a:prstGeom prst="rect">
            <a:avLst/>
          </a:prstGeom>
          <a:noFill/>
        </p:spPr>
      </p:pic>
      <p:pic>
        <p:nvPicPr>
          <p:cNvPr id="35" name="Picture 8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29397" y="2143116"/>
            <a:ext cx="479425" cy="687388"/>
          </a:xfrm>
          <a:prstGeom prst="rect">
            <a:avLst/>
          </a:prstGeom>
          <a:noFill/>
        </p:spPr>
      </p:pic>
      <p:pic>
        <p:nvPicPr>
          <p:cNvPr id="36" name="Picture 9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143116"/>
            <a:ext cx="479425" cy="687388"/>
          </a:xfrm>
          <a:prstGeom prst="rect">
            <a:avLst/>
          </a:prstGeom>
          <a:noFill/>
        </p:spPr>
      </p:pic>
      <p:pic>
        <p:nvPicPr>
          <p:cNvPr id="37" name="Picture 10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3580" y="2916238"/>
            <a:ext cx="452438" cy="647700"/>
          </a:xfrm>
          <a:prstGeom prst="rect">
            <a:avLst/>
          </a:prstGeom>
          <a:noFill/>
        </p:spPr>
      </p:pic>
      <p:pic>
        <p:nvPicPr>
          <p:cNvPr id="38" name="Picture 11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3355" y="2195513"/>
            <a:ext cx="561975" cy="600075"/>
          </a:xfrm>
          <a:prstGeom prst="rect">
            <a:avLst/>
          </a:prstGeom>
          <a:noFill/>
        </p:spPr>
      </p:pic>
      <p:pic>
        <p:nvPicPr>
          <p:cNvPr id="39" name="Picture 12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00984" y="2143116"/>
            <a:ext cx="479425" cy="687388"/>
          </a:xfrm>
          <a:prstGeom prst="rect">
            <a:avLst/>
          </a:prstGeom>
          <a:noFill/>
        </p:spPr>
      </p:pic>
      <p:pic>
        <p:nvPicPr>
          <p:cNvPr id="43" name="Picture 16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0693" y="2916238"/>
            <a:ext cx="452437" cy="647700"/>
          </a:xfrm>
          <a:prstGeom prst="rect">
            <a:avLst/>
          </a:prstGeom>
          <a:noFill/>
        </p:spPr>
      </p:pic>
      <p:pic>
        <p:nvPicPr>
          <p:cNvPr id="44" name="Picture 17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6955" y="1835150"/>
            <a:ext cx="452438" cy="647700"/>
          </a:xfrm>
          <a:prstGeom prst="rect">
            <a:avLst/>
          </a:prstGeom>
          <a:noFill/>
        </p:spPr>
      </p:pic>
      <p:pic>
        <p:nvPicPr>
          <p:cNvPr id="45" name="Picture 18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9118" y="1763713"/>
            <a:ext cx="452437" cy="647700"/>
          </a:xfrm>
          <a:prstGeom prst="rect">
            <a:avLst/>
          </a:prstGeom>
          <a:noFill/>
        </p:spPr>
      </p:pic>
      <p:pic>
        <p:nvPicPr>
          <p:cNvPr id="46" name="Picture 19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4455" y="2613025"/>
            <a:ext cx="452438" cy="647700"/>
          </a:xfrm>
          <a:prstGeom prst="rect">
            <a:avLst/>
          </a:prstGeom>
          <a:noFill/>
        </p:spPr>
      </p:pic>
      <p:sp>
        <p:nvSpPr>
          <p:cNvPr id="15" name="CasellaDiTesto 14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Calcolare con i  sassolini</a:t>
            </a:r>
            <a:endParaRPr lang="it-IT" sz="40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24 -0.00482 L 0.61015 0.0115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" y="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4333E-6 -4.74932E-6 L 0.61078 0.0543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49098 0.1745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" y="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4113E-6 -4.73463E-6 L 0.50646 0.1571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6 L 0.43594 0.342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" y="171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5118 0.3254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5500702"/>
            <a:ext cx="879475" cy="1255712"/>
          </a:xfrm>
          <a:prstGeom prst="rect">
            <a:avLst/>
          </a:prstGeom>
          <a:noFill/>
        </p:spPr>
      </p:pic>
      <p:pic>
        <p:nvPicPr>
          <p:cNvPr id="8" name="Picture 10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6178148"/>
            <a:ext cx="538163" cy="576263"/>
          </a:xfrm>
          <a:prstGeom prst="rect">
            <a:avLst/>
          </a:prstGeom>
          <a:noFill/>
        </p:spPr>
      </p:pic>
      <p:pic>
        <p:nvPicPr>
          <p:cNvPr id="9" name="Picture 11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6143644"/>
            <a:ext cx="403225" cy="576263"/>
          </a:xfrm>
          <a:prstGeom prst="rect">
            <a:avLst/>
          </a:prstGeom>
          <a:noFill/>
        </p:spPr>
      </p:pic>
      <p:pic>
        <p:nvPicPr>
          <p:cNvPr id="12" name="Picture 14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379" y="1692275"/>
            <a:ext cx="879475" cy="1255713"/>
          </a:xfrm>
          <a:prstGeom prst="rect">
            <a:avLst/>
          </a:prstGeom>
          <a:noFill/>
        </p:spPr>
      </p:pic>
      <p:pic>
        <p:nvPicPr>
          <p:cNvPr id="13" name="Picture 15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49479" y="1908175"/>
            <a:ext cx="538163" cy="576263"/>
          </a:xfrm>
          <a:prstGeom prst="rect">
            <a:avLst/>
          </a:prstGeom>
          <a:noFill/>
        </p:spPr>
      </p:pic>
      <p:pic>
        <p:nvPicPr>
          <p:cNvPr id="14" name="Picture 16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6104" y="1908175"/>
            <a:ext cx="538163" cy="576263"/>
          </a:xfrm>
          <a:prstGeom prst="rect">
            <a:avLst/>
          </a:prstGeom>
          <a:noFill/>
        </p:spPr>
      </p:pic>
      <p:pic>
        <p:nvPicPr>
          <p:cNvPr id="16" name="Picture 18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04" y="1763713"/>
            <a:ext cx="879475" cy="1255712"/>
          </a:xfrm>
          <a:prstGeom prst="rect">
            <a:avLst/>
          </a:prstGeom>
          <a:noFill/>
        </p:spPr>
      </p:pic>
      <p:pic>
        <p:nvPicPr>
          <p:cNvPr id="17" name="Picture 19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767" y="1763713"/>
            <a:ext cx="879475" cy="1255712"/>
          </a:xfrm>
          <a:prstGeom prst="rect">
            <a:avLst/>
          </a:prstGeom>
          <a:noFill/>
        </p:spPr>
      </p:pic>
      <p:pic>
        <p:nvPicPr>
          <p:cNvPr id="18" name="Picture 20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992" y="3059113"/>
            <a:ext cx="879475" cy="1255712"/>
          </a:xfrm>
          <a:prstGeom prst="rect">
            <a:avLst/>
          </a:prstGeom>
          <a:noFill/>
        </p:spPr>
      </p:pic>
      <p:pic>
        <p:nvPicPr>
          <p:cNvPr id="19" name="Picture 21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1054" y="3059113"/>
            <a:ext cx="879475" cy="1255712"/>
          </a:xfrm>
          <a:prstGeom prst="rect">
            <a:avLst/>
          </a:prstGeom>
          <a:noFill/>
        </p:spPr>
      </p:pic>
      <p:pic>
        <p:nvPicPr>
          <p:cNvPr id="20" name="Picture 22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74879" y="1835150"/>
            <a:ext cx="538163" cy="576263"/>
          </a:xfrm>
          <a:prstGeom prst="rect">
            <a:avLst/>
          </a:prstGeom>
          <a:noFill/>
        </p:spPr>
      </p:pic>
      <p:pic>
        <p:nvPicPr>
          <p:cNvPr id="21" name="Picture 23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1229" y="2411413"/>
            <a:ext cx="538163" cy="576262"/>
          </a:xfrm>
          <a:prstGeom prst="rect">
            <a:avLst/>
          </a:prstGeom>
          <a:noFill/>
        </p:spPr>
      </p:pic>
      <p:pic>
        <p:nvPicPr>
          <p:cNvPr id="22" name="Picture 24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90754" y="3027363"/>
            <a:ext cx="538163" cy="576262"/>
          </a:xfrm>
          <a:prstGeom prst="rect">
            <a:avLst/>
          </a:prstGeom>
          <a:noFill/>
        </p:spPr>
      </p:pic>
      <p:pic>
        <p:nvPicPr>
          <p:cNvPr id="23" name="Picture 25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97104" y="3603625"/>
            <a:ext cx="538163" cy="576263"/>
          </a:xfrm>
          <a:prstGeom prst="rect">
            <a:avLst/>
          </a:prstGeom>
          <a:noFill/>
        </p:spPr>
      </p:pic>
      <p:pic>
        <p:nvPicPr>
          <p:cNvPr id="24" name="Picture 26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9754" y="1827213"/>
            <a:ext cx="538163" cy="576262"/>
          </a:xfrm>
          <a:prstGeom prst="rect">
            <a:avLst/>
          </a:prstGeom>
          <a:noFill/>
        </p:spPr>
      </p:pic>
      <p:pic>
        <p:nvPicPr>
          <p:cNvPr id="25" name="Picture 27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6104" y="2403475"/>
            <a:ext cx="538163" cy="576263"/>
          </a:xfrm>
          <a:prstGeom prst="rect">
            <a:avLst/>
          </a:prstGeom>
          <a:noFill/>
        </p:spPr>
      </p:pic>
      <p:pic>
        <p:nvPicPr>
          <p:cNvPr id="26" name="Picture 28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95629" y="3019425"/>
            <a:ext cx="538163" cy="576263"/>
          </a:xfrm>
          <a:prstGeom prst="rect">
            <a:avLst/>
          </a:prstGeom>
          <a:noFill/>
        </p:spPr>
      </p:pic>
      <p:pic>
        <p:nvPicPr>
          <p:cNvPr id="27" name="Picture 29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01979" y="3595688"/>
            <a:ext cx="538163" cy="576262"/>
          </a:xfrm>
          <a:prstGeom prst="rect">
            <a:avLst/>
          </a:prstGeom>
          <a:noFill/>
        </p:spPr>
      </p:pic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2090704" y="2266950"/>
            <a:ext cx="2160588" cy="2160588"/>
          </a:xfrm>
          <a:prstGeom prst="ellipse">
            <a:avLst/>
          </a:prstGeom>
          <a:solidFill>
            <a:srgbClr val="FFFFFF">
              <a:alpha val="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30" name="Picture 32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5379" y="2484438"/>
            <a:ext cx="879475" cy="1255712"/>
          </a:xfrm>
          <a:prstGeom prst="rect">
            <a:avLst/>
          </a:prstGeom>
          <a:noFill/>
        </p:spPr>
      </p:pic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4572001" y="2000240"/>
            <a:ext cx="4286280" cy="3940185"/>
          </a:xfrm>
          <a:prstGeom prst="ellipse">
            <a:avLst/>
          </a:prstGeom>
          <a:solidFill>
            <a:srgbClr val="FFFFFF">
              <a:alpha val="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Calcolare con i  sassolini</a:t>
            </a:r>
            <a:endParaRPr lang="it-IT" sz="40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7551E-6 -1.9635E-6 L 0.53688 0.14559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73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9266E-6 -1.9635E-6 L 0.52962 0.14559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73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9171E-6 1.19572E-6 L 0.54255 0.12649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" y="63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7646E-6 1.19572E-6 L 0.56397 0.18355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" y="92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174 0.19991 " pathEditMode="relative" ptsTypes="AA">
                                      <p:cBhvr>
                                        <p:cTn id="1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9836E-6 1.0279E-7 L 0.49984 0.19992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10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5764E-6 -1.01951E-6 L 0.503 0.20097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" y="10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9" grpId="2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263" y="1692275"/>
            <a:ext cx="879475" cy="1255713"/>
          </a:xfrm>
          <a:prstGeom prst="rect">
            <a:avLst/>
          </a:prstGeom>
          <a:noFill/>
        </p:spPr>
      </p:pic>
      <p:pic>
        <p:nvPicPr>
          <p:cNvPr id="13" name="Picture 13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813" y="1692275"/>
            <a:ext cx="879475" cy="1255713"/>
          </a:xfrm>
          <a:prstGeom prst="rect">
            <a:avLst/>
          </a:prstGeom>
          <a:noFill/>
        </p:spPr>
      </p:pic>
      <p:pic>
        <p:nvPicPr>
          <p:cNvPr id="14" name="Picture 14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2775" y="1692275"/>
            <a:ext cx="879475" cy="1255713"/>
          </a:xfrm>
          <a:prstGeom prst="rect">
            <a:avLst/>
          </a:prstGeom>
          <a:noFill/>
        </p:spPr>
      </p:pic>
      <p:pic>
        <p:nvPicPr>
          <p:cNvPr id="15" name="Picture 15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9275" y="1835150"/>
            <a:ext cx="538163" cy="576263"/>
          </a:xfrm>
          <a:prstGeom prst="rect">
            <a:avLst/>
          </a:prstGeom>
          <a:noFill/>
        </p:spPr>
      </p:pic>
      <p:pic>
        <p:nvPicPr>
          <p:cNvPr id="16" name="Picture 16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6975" y="1835150"/>
            <a:ext cx="538163" cy="576263"/>
          </a:xfrm>
          <a:prstGeom prst="rect">
            <a:avLst/>
          </a:prstGeom>
          <a:noFill/>
        </p:spPr>
      </p:pic>
      <p:pic>
        <p:nvPicPr>
          <p:cNvPr id="17" name="Picture 17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6613" y="2411413"/>
            <a:ext cx="538162" cy="576262"/>
          </a:xfrm>
          <a:prstGeom prst="rect">
            <a:avLst/>
          </a:prstGeom>
          <a:noFill/>
        </p:spPr>
      </p:pic>
      <p:pic>
        <p:nvPicPr>
          <p:cNvPr id="19" name="Picture 19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95625" y="2076450"/>
            <a:ext cx="538163" cy="576263"/>
          </a:xfrm>
          <a:prstGeom prst="rect">
            <a:avLst/>
          </a:prstGeom>
          <a:noFill/>
        </p:spPr>
      </p:pic>
      <p:pic>
        <p:nvPicPr>
          <p:cNvPr id="20" name="Picture 20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3325" y="2076450"/>
            <a:ext cx="538163" cy="576263"/>
          </a:xfrm>
          <a:prstGeom prst="rect">
            <a:avLst/>
          </a:prstGeom>
          <a:noFill/>
        </p:spPr>
      </p:pic>
      <p:pic>
        <p:nvPicPr>
          <p:cNvPr id="21" name="Picture 21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3325" y="3227388"/>
            <a:ext cx="538163" cy="576262"/>
          </a:xfrm>
          <a:prstGeom prst="rect">
            <a:avLst/>
          </a:prstGeom>
          <a:noFill/>
        </p:spPr>
      </p:pic>
      <p:pic>
        <p:nvPicPr>
          <p:cNvPr id="22" name="Picture 22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95625" y="2652713"/>
            <a:ext cx="538163" cy="576262"/>
          </a:xfrm>
          <a:prstGeom prst="rect">
            <a:avLst/>
          </a:prstGeom>
          <a:noFill/>
        </p:spPr>
      </p:pic>
      <p:pic>
        <p:nvPicPr>
          <p:cNvPr id="23" name="Picture 23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3325" y="2652713"/>
            <a:ext cx="538163" cy="576262"/>
          </a:xfrm>
          <a:prstGeom prst="rect">
            <a:avLst/>
          </a:prstGeom>
          <a:noFill/>
        </p:spPr>
      </p:pic>
      <p:pic>
        <p:nvPicPr>
          <p:cNvPr id="24" name="Picture 24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95625" y="3227388"/>
            <a:ext cx="538163" cy="576262"/>
          </a:xfrm>
          <a:prstGeom prst="rect">
            <a:avLst/>
          </a:prstGeom>
          <a:noFill/>
        </p:spPr>
      </p:pic>
      <p:pic>
        <p:nvPicPr>
          <p:cNvPr id="25" name="Picture 25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1800" y="2124075"/>
            <a:ext cx="538163" cy="576263"/>
          </a:xfrm>
          <a:prstGeom prst="rect">
            <a:avLst/>
          </a:prstGeom>
          <a:noFill/>
        </p:spPr>
      </p:pic>
      <p:pic>
        <p:nvPicPr>
          <p:cNvPr id="26" name="Picture 26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0" y="2124075"/>
            <a:ext cx="538163" cy="576263"/>
          </a:xfrm>
          <a:prstGeom prst="rect">
            <a:avLst/>
          </a:prstGeom>
          <a:noFill/>
        </p:spPr>
      </p:pic>
      <p:pic>
        <p:nvPicPr>
          <p:cNvPr id="27" name="Picture 27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0" y="3275013"/>
            <a:ext cx="538163" cy="576262"/>
          </a:xfrm>
          <a:prstGeom prst="rect">
            <a:avLst/>
          </a:prstGeom>
          <a:noFill/>
        </p:spPr>
      </p:pic>
      <p:pic>
        <p:nvPicPr>
          <p:cNvPr id="28" name="Picture 28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1800" y="2700338"/>
            <a:ext cx="538163" cy="576262"/>
          </a:xfrm>
          <a:prstGeom prst="rect">
            <a:avLst/>
          </a:prstGeom>
          <a:noFill/>
        </p:spPr>
      </p:pic>
      <p:pic>
        <p:nvPicPr>
          <p:cNvPr id="29" name="Picture 29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0" y="2700338"/>
            <a:ext cx="538163" cy="576262"/>
          </a:xfrm>
          <a:prstGeom prst="rect">
            <a:avLst/>
          </a:prstGeom>
          <a:noFill/>
        </p:spPr>
      </p:pic>
      <p:pic>
        <p:nvPicPr>
          <p:cNvPr id="30" name="Picture 30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1800" y="3275013"/>
            <a:ext cx="538163" cy="576262"/>
          </a:xfrm>
          <a:prstGeom prst="rect">
            <a:avLst/>
          </a:prstGeom>
          <a:noFill/>
        </p:spPr>
      </p:pic>
      <p:pic>
        <p:nvPicPr>
          <p:cNvPr id="31" name="Picture 31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4350" y="2108200"/>
            <a:ext cx="538163" cy="576263"/>
          </a:xfrm>
          <a:prstGeom prst="rect">
            <a:avLst/>
          </a:prstGeom>
          <a:noFill/>
        </p:spPr>
      </p:pic>
      <p:pic>
        <p:nvPicPr>
          <p:cNvPr id="32" name="Picture 32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2050" y="2108200"/>
            <a:ext cx="538163" cy="576263"/>
          </a:xfrm>
          <a:prstGeom prst="rect">
            <a:avLst/>
          </a:prstGeom>
          <a:noFill/>
        </p:spPr>
      </p:pic>
      <p:pic>
        <p:nvPicPr>
          <p:cNvPr id="33" name="Picture 33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2050" y="3259138"/>
            <a:ext cx="538163" cy="576262"/>
          </a:xfrm>
          <a:prstGeom prst="rect">
            <a:avLst/>
          </a:prstGeom>
          <a:noFill/>
        </p:spPr>
      </p:pic>
      <p:pic>
        <p:nvPicPr>
          <p:cNvPr id="34" name="Picture 34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4350" y="2684463"/>
            <a:ext cx="538163" cy="576262"/>
          </a:xfrm>
          <a:prstGeom prst="rect">
            <a:avLst/>
          </a:prstGeom>
          <a:noFill/>
        </p:spPr>
      </p:pic>
      <p:pic>
        <p:nvPicPr>
          <p:cNvPr id="35" name="Picture 35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2050" y="2684463"/>
            <a:ext cx="538163" cy="576262"/>
          </a:xfrm>
          <a:prstGeom prst="rect">
            <a:avLst/>
          </a:prstGeom>
          <a:noFill/>
        </p:spPr>
      </p:pic>
      <p:pic>
        <p:nvPicPr>
          <p:cNvPr id="36" name="Picture 36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4350" y="3259138"/>
            <a:ext cx="538163" cy="576262"/>
          </a:xfrm>
          <a:prstGeom prst="rect">
            <a:avLst/>
          </a:prstGeom>
          <a:noFill/>
        </p:spPr>
      </p:pic>
      <p:pic>
        <p:nvPicPr>
          <p:cNvPr id="37" name="Picture 9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5500702"/>
            <a:ext cx="879475" cy="1255712"/>
          </a:xfrm>
          <a:prstGeom prst="rect">
            <a:avLst/>
          </a:prstGeom>
          <a:noFill/>
        </p:spPr>
      </p:pic>
      <p:pic>
        <p:nvPicPr>
          <p:cNvPr id="38" name="Picture 10" descr="sfe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6178148"/>
            <a:ext cx="538163" cy="576263"/>
          </a:xfrm>
          <a:prstGeom prst="rect">
            <a:avLst/>
          </a:prstGeom>
          <a:noFill/>
        </p:spPr>
      </p:pic>
      <p:pic>
        <p:nvPicPr>
          <p:cNvPr id="39" name="Picture 11" descr="c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6143644"/>
            <a:ext cx="403225" cy="576263"/>
          </a:xfrm>
          <a:prstGeom prst="rect">
            <a:avLst/>
          </a:prstGeom>
          <a:noFill/>
        </p:spPr>
      </p:pic>
      <p:sp>
        <p:nvSpPr>
          <p:cNvPr id="40" name="CasellaDiTesto 39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Calcolare con i  sassolini</a:t>
            </a:r>
            <a:endParaRPr lang="it-IT" sz="40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9275" y="1835150"/>
            <a:ext cx="538163" cy="576263"/>
          </a:xfrm>
          <a:prstGeom prst="rect">
            <a:avLst/>
          </a:prstGeom>
          <a:noFill/>
        </p:spPr>
      </p:pic>
      <p:pic>
        <p:nvPicPr>
          <p:cNvPr id="8" name="Picture 14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6975" y="1835150"/>
            <a:ext cx="538163" cy="576263"/>
          </a:xfrm>
          <a:prstGeom prst="rect">
            <a:avLst/>
          </a:prstGeom>
          <a:noFill/>
        </p:spPr>
      </p:pic>
      <p:pic>
        <p:nvPicPr>
          <p:cNvPr id="9" name="Picture 15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6613" y="2411413"/>
            <a:ext cx="538162" cy="576262"/>
          </a:xfrm>
          <a:prstGeom prst="rect">
            <a:avLst/>
          </a:prstGeom>
          <a:noFill/>
        </p:spPr>
      </p:pic>
      <p:pic>
        <p:nvPicPr>
          <p:cNvPr id="10" name="Picture 17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25" y="2076450"/>
            <a:ext cx="538163" cy="576263"/>
          </a:xfrm>
          <a:prstGeom prst="rect">
            <a:avLst/>
          </a:prstGeom>
          <a:noFill/>
        </p:spPr>
      </p:pic>
      <p:pic>
        <p:nvPicPr>
          <p:cNvPr id="11" name="Picture 18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3325" y="2076450"/>
            <a:ext cx="538163" cy="576263"/>
          </a:xfrm>
          <a:prstGeom prst="rect">
            <a:avLst/>
          </a:prstGeom>
          <a:noFill/>
        </p:spPr>
      </p:pic>
      <p:pic>
        <p:nvPicPr>
          <p:cNvPr id="12" name="Picture 19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3325" y="3227388"/>
            <a:ext cx="538163" cy="576262"/>
          </a:xfrm>
          <a:prstGeom prst="rect">
            <a:avLst/>
          </a:prstGeom>
          <a:noFill/>
        </p:spPr>
      </p:pic>
      <p:pic>
        <p:nvPicPr>
          <p:cNvPr id="13" name="Picture 20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25" y="2652713"/>
            <a:ext cx="538163" cy="576262"/>
          </a:xfrm>
          <a:prstGeom prst="rect">
            <a:avLst/>
          </a:prstGeom>
          <a:noFill/>
        </p:spPr>
      </p:pic>
      <p:pic>
        <p:nvPicPr>
          <p:cNvPr id="14" name="Picture 21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3325" y="2652713"/>
            <a:ext cx="538163" cy="576262"/>
          </a:xfrm>
          <a:prstGeom prst="rect">
            <a:avLst/>
          </a:prstGeom>
          <a:noFill/>
        </p:spPr>
      </p:pic>
      <p:pic>
        <p:nvPicPr>
          <p:cNvPr id="15" name="Picture 22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25" y="3227388"/>
            <a:ext cx="538163" cy="576262"/>
          </a:xfrm>
          <a:prstGeom prst="rect">
            <a:avLst/>
          </a:prstGeom>
          <a:noFill/>
        </p:spPr>
      </p:pic>
      <p:pic>
        <p:nvPicPr>
          <p:cNvPr id="16" name="Picture 23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" y="2124075"/>
            <a:ext cx="538163" cy="576263"/>
          </a:xfrm>
          <a:prstGeom prst="rect">
            <a:avLst/>
          </a:prstGeom>
          <a:noFill/>
        </p:spPr>
      </p:pic>
      <p:pic>
        <p:nvPicPr>
          <p:cNvPr id="17" name="Picture 24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0" y="2124075"/>
            <a:ext cx="538163" cy="576263"/>
          </a:xfrm>
          <a:prstGeom prst="rect">
            <a:avLst/>
          </a:prstGeom>
          <a:noFill/>
        </p:spPr>
      </p:pic>
      <p:pic>
        <p:nvPicPr>
          <p:cNvPr id="18" name="Picture 25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0" y="3275013"/>
            <a:ext cx="538163" cy="576262"/>
          </a:xfrm>
          <a:prstGeom prst="rect">
            <a:avLst/>
          </a:prstGeom>
          <a:noFill/>
        </p:spPr>
      </p:pic>
      <p:pic>
        <p:nvPicPr>
          <p:cNvPr id="19" name="Picture 26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" y="2700338"/>
            <a:ext cx="538163" cy="576262"/>
          </a:xfrm>
          <a:prstGeom prst="rect">
            <a:avLst/>
          </a:prstGeom>
          <a:noFill/>
        </p:spPr>
      </p:pic>
      <p:pic>
        <p:nvPicPr>
          <p:cNvPr id="20" name="Picture 27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0" y="2700338"/>
            <a:ext cx="538163" cy="576262"/>
          </a:xfrm>
          <a:prstGeom prst="rect">
            <a:avLst/>
          </a:prstGeom>
          <a:noFill/>
        </p:spPr>
      </p:pic>
      <p:pic>
        <p:nvPicPr>
          <p:cNvPr id="21" name="Picture 28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" y="3275013"/>
            <a:ext cx="538163" cy="576262"/>
          </a:xfrm>
          <a:prstGeom prst="rect">
            <a:avLst/>
          </a:prstGeom>
          <a:noFill/>
        </p:spPr>
      </p:pic>
      <p:pic>
        <p:nvPicPr>
          <p:cNvPr id="22" name="Picture 29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4350" y="2108200"/>
            <a:ext cx="538163" cy="576263"/>
          </a:xfrm>
          <a:prstGeom prst="rect">
            <a:avLst/>
          </a:prstGeom>
          <a:noFill/>
        </p:spPr>
      </p:pic>
      <p:pic>
        <p:nvPicPr>
          <p:cNvPr id="23" name="Picture 30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2050" y="2108200"/>
            <a:ext cx="538163" cy="576263"/>
          </a:xfrm>
          <a:prstGeom prst="rect">
            <a:avLst/>
          </a:prstGeom>
          <a:noFill/>
        </p:spPr>
      </p:pic>
      <p:pic>
        <p:nvPicPr>
          <p:cNvPr id="24" name="Picture 31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2050" y="3259138"/>
            <a:ext cx="538163" cy="576262"/>
          </a:xfrm>
          <a:prstGeom prst="rect">
            <a:avLst/>
          </a:prstGeom>
          <a:noFill/>
        </p:spPr>
      </p:pic>
      <p:pic>
        <p:nvPicPr>
          <p:cNvPr id="25" name="Picture 32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4350" y="2684463"/>
            <a:ext cx="538163" cy="576262"/>
          </a:xfrm>
          <a:prstGeom prst="rect">
            <a:avLst/>
          </a:prstGeom>
          <a:noFill/>
        </p:spPr>
      </p:pic>
      <p:pic>
        <p:nvPicPr>
          <p:cNvPr id="26" name="Picture 33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2050" y="2684463"/>
            <a:ext cx="538163" cy="576262"/>
          </a:xfrm>
          <a:prstGeom prst="rect">
            <a:avLst/>
          </a:prstGeom>
          <a:noFill/>
        </p:spPr>
      </p:pic>
      <p:pic>
        <p:nvPicPr>
          <p:cNvPr id="27" name="Picture 34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4350" y="3259138"/>
            <a:ext cx="538163" cy="576262"/>
          </a:xfrm>
          <a:prstGeom prst="rect">
            <a:avLst/>
          </a:prstGeom>
          <a:noFill/>
        </p:spPr>
      </p:pic>
      <p:sp>
        <p:nvSpPr>
          <p:cNvPr id="29" name="Oval 36"/>
          <p:cNvSpPr>
            <a:spLocks noChangeArrowheads="1"/>
          </p:cNvSpPr>
          <p:nvPr/>
        </p:nvSpPr>
        <p:spPr bwMode="auto">
          <a:xfrm>
            <a:off x="5143504" y="3429000"/>
            <a:ext cx="3282950" cy="3100387"/>
          </a:xfrm>
          <a:prstGeom prst="ellips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pic>
        <p:nvPicPr>
          <p:cNvPr id="30" name="Picture 37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7589" y="4140208"/>
            <a:ext cx="538162" cy="576263"/>
          </a:xfrm>
          <a:prstGeom prst="rect">
            <a:avLst/>
          </a:prstGeom>
          <a:noFill/>
        </p:spPr>
      </p:pic>
      <p:pic>
        <p:nvPicPr>
          <p:cNvPr id="31" name="Picture 38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0101" y="4932371"/>
            <a:ext cx="538163" cy="576262"/>
          </a:xfrm>
          <a:prstGeom prst="rect">
            <a:avLst/>
          </a:prstGeom>
          <a:noFill/>
        </p:spPr>
      </p:pic>
      <p:pic>
        <p:nvPicPr>
          <p:cNvPr id="32" name="Picture 39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572008"/>
            <a:ext cx="538163" cy="576263"/>
          </a:xfrm>
          <a:prstGeom prst="rect">
            <a:avLst/>
          </a:prstGeom>
          <a:noFill/>
        </p:spPr>
      </p:pic>
      <p:pic>
        <p:nvPicPr>
          <p:cNvPr id="33" name="Picture 40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61189" y="3852871"/>
            <a:ext cx="538162" cy="576262"/>
          </a:xfrm>
          <a:prstGeom prst="rect">
            <a:avLst/>
          </a:prstGeom>
          <a:noFill/>
        </p:spPr>
      </p:pic>
      <p:pic>
        <p:nvPicPr>
          <p:cNvPr id="34" name="Picture 41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21551" y="4645033"/>
            <a:ext cx="538163" cy="576263"/>
          </a:xfrm>
          <a:prstGeom prst="rect">
            <a:avLst/>
          </a:prstGeom>
          <a:noFill/>
        </p:spPr>
      </p:pic>
      <p:pic>
        <p:nvPicPr>
          <p:cNvPr id="35" name="Picture 42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51163" y="2339975"/>
            <a:ext cx="403225" cy="576263"/>
          </a:xfrm>
          <a:prstGeom prst="rect">
            <a:avLst/>
          </a:prstGeom>
          <a:noFill/>
        </p:spPr>
      </p:pic>
      <p:pic>
        <p:nvPicPr>
          <p:cNvPr id="36" name="Picture 43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47925" y="2339975"/>
            <a:ext cx="403225" cy="576263"/>
          </a:xfrm>
          <a:prstGeom prst="rect">
            <a:avLst/>
          </a:prstGeom>
          <a:noFill/>
        </p:spPr>
      </p:pic>
      <p:pic>
        <p:nvPicPr>
          <p:cNvPr id="37" name="Picture 44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16125" y="2339975"/>
            <a:ext cx="403225" cy="576263"/>
          </a:xfrm>
          <a:prstGeom prst="rect">
            <a:avLst/>
          </a:prstGeom>
          <a:noFill/>
        </p:spPr>
      </p:pic>
      <p:pic>
        <p:nvPicPr>
          <p:cNvPr id="38" name="Picture 45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12888" y="2339975"/>
            <a:ext cx="403225" cy="576263"/>
          </a:xfrm>
          <a:prstGeom prst="rect">
            <a:avLst/>
          </a:prstGeom>
          <a:noFill/>
        </p:spPr>
      </p:pic>
      <p:pic>
        <p:nvPicPr>
          <p:cNvPr id="39" name="Picture 46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51163" y="2916238"/>
            <a:ext cx="403225" cy="576262"/>
          </a:xfrm>
          <a:prstGeom prst="rect">
            <a:avLst/>
          </a:prstGeom>
          <a:noFill/>
        </p:spPr>
      </p:pic>
      <p:pic>
        <p:nvPicPr>
          <p:cNvPr id="40" name="Picture 47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47925" y="2916238"/>
            <a:ext cx="403225" cy="576262"/>
          </a:xfrm>
          <a:prstGeom prst="rect">
            <a:avLst/>
          </a:prstGeom>
          <a:noFill/>
        </p:spPr>
      </p:pic>
      <p:pic>
        <p:nvPicPr>
          <p:cNvPr id="41" name="Picture 48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30413" y="2924175"/>
            <a:ext cx="403225" cy="576263"/>
          </a:xfrm>
          <a:prstGeom prst="rect">
            <a:avLst/>
          </a:prstGeom>
          <a:noFill/>
        </p:spPr>
      </p:pic>
      <p:pic>
        <p:nvPicPr>
          <p:cNvPr id="42" name="Picture 49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7175" y="2924175"/>
            <a:ext cx="403225" cy="576263"/>
          </a:xfrm>
          <a:prstGeom prst="rect">
            <a:avLst/>
          </a:prstGeom>
          <a:noFill/>
        </p:spPr>
      </p:pic>
      <p:pic>
        <p:nvPicPr>
          <p:cNvPr id="43" name="Picture 50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0" y="2339975"/>
            <a:ext cx="403225" cy="576263"/>
          </a:xfrm>
          <a:prstGeom prst="rect">
            <a:avLst/>
          </a:prstGeom>
          <a:noFill/>
        </p:spPr>
      </p:pic>
      <p:pic>
        <p:nvPicPr>
          <p:cNvPr id="44" name="Picture 51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93788" y="2924175"/>
            <a:ext cx="403225" cy="576263"/>
          </a:xfrm>
          <a:prstGeom prst="rect">
            <a:avLst/>
          </a:prstGeom>
          <a:noFill/>
        </p:spPr>
      </p:pic>
      <p:pic>
        <p:nvPicPr>
          <p:cNvPr id="45" name="Picture 53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4926" y="5508633"/>
            <a:ext cx="403225" cy="576263"/>
          </a:xfrm>
          <a:prstGeom prst="rect">
            <a:avLst/>
          </a:prstGeom>
          <a:noFill/>
        </p:spPr>
      </p:pic>
      <p:pic>
        <p:nvPicPr>
          <p:cNvPr id="46" name="Picture 54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5651" y="5364171"/>
            <a:ext cx="403225" cy="576262"/>
          </a:xfrm>
          <a:prstGeom prst="rect">
            <a:avLst/>
          </a:prstGeom>
          <a:noFill/>
        </p:spPr>
      </p:pic>
      <p:pic>
        <p:nvPicPr>
          <p:cNvPr id="49" name="Picture 9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5500702"/>
            <a:ext cx="879475" cy="1255712"/>
          </a:xfrm>
          <a:prstGeom prst="rect">
            <a:avLst/>
          </a:prstGeom>
          <a:noFill/>
        </p:spPr>
      </p:pic>
      <p:pic>
        <p:nvPicPr>
          <p:cNvPr id="50" name="Picture 10" descr="sfe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6178148"/>
            <a:ext cx="538163" cy="576263"/>
          </a:xfrm>
          <a:prstGeom prst="rect">
            <a:avLst/>
          </a:prstGeom>
          <a:noFill/>
        </p:spPr>
      </p:pic>
      <p:pic>
        <p:nvPicPr>
          <p:cNvPr id="51" name="Picture 11" descr="co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6143644"/>
            <a:ext cx="403225" cy="576263"/>
          </a:xfrm>
          <a:prstGeom prst="rect">
            <a:avLst/>
          </a:prstGeom>
          <a:noFill/>
        </p:spPr>
      </p:pic>
      <p:sp>
        <p:nvSpPr>
          <p:cNvPr id="47" name="CasellaDiTesto 46"/>
          <p:cNvSpPr txBox="1"/>
          <p:nvPr/>
        </p:nvSpPr>
        <p:spPr>
          <a:xfrm>
            <a:off x="2000232" y="428604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1. Calcolare con i  sassolini</a:t>
            </a:r>
            <a:endParaRPr lang="it-IT" sz="40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50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5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00"/>
                            </p:stCondLst>
                            <p:childTnLst>
                              <p:par>
                                <p:cTn id="1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2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4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0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3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00"/>
                            </p:stCondLst>
                            <p:childTnLst>
                              <p:par>
                                <p:cTn id="24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500"/>
                            </p:stCondLst>
                            <p:childTnLst>
                              <p:par>
                                <p:cTn id="2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2143108" y="428604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L’aritmetica egizia</a:t>
            </a:r>
            <a:endParaRPr lang="it-IT" sz="4000" dirty="0">
              <a:latin typeface="Berlin Sans FB" pitchFamily="34" charset="0"/>
            </a:endParaRPr>
          </a:p>
        </p:txBody>
      </p:sp>
      <p:pic>
        <p:nvPicPr>
          <p:cNvPr id="15" name="Immagine 14" descr="ibi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081862"/>
            <a:ext cx="2500298" cy="1776138"/>
          </a:xfrm>
          <a:prstGeom prst="rect">
            <a:avLst/>
          </a:prstGeom>
        </p:spPr>
      </p:pic>
      <p:grpSp>
        <p:nvGrpSpPr>
          <p:cNvPr id="19" name="Gruppo 18"/>
          <p:cNvGrpSpPr/>
          <p:nvPr/>
        </p:nvGrpSpPr>
        <p:grpSpPr>
          <a:xfrm>
            <a:off x="592138" y="2051048"/>
            <a:ext cx="2995612" cy="1092201"/>
            <a:chOff x="592138" y="2051048"/>
            <a:chExt cx="2995612" cy="1092201"/>
          </a:xfrm>
        </p:grpSpPr>
        <p:pic>
          <p:nvPicPr>
            <p:cNvPr id="20" name="Picture 3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2138" y="2051048"/>
              <a:ext cx="292100" cy="515938"/>
            </a:xfrm>
            <a:prstGeom prst="rect">
              <a:avLst/>
            </a:prstGeom>
            <a:noFill/>
          </p:spPr>
        </p:pic>
        <p:pic>
          <p:nvPicPr>
            <p:cNvPr id="21" name="Picture 4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47725" y="2051048"/>
              <a:ext cx="292100" cy="515938"/>
            </a:xfrm>
            <a:prstGeom prst="rect">
              <a:avLst/>
            </a:prstGeom>
            <a:noFill/>
          </p:spPr>
        </p:pic>
        <p:pic>
          <p:nvPicPr>
            <p:cNvPr id="22" name="Picture 4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20775" y="2051048"/>
              <a:ext cx="292100" cy="515938"/>
            </a:xfrm>
            <a:prstGeom prst="rect">
              <a:avLst/>
            </a:prstGeom>
            <a:noFill/>
          </p:spPr>
        </p:pic>
        <p:pic>
          <p:nvPicPr>
            <p:cNvPr id="23" name="Picture 4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2138" y="2627311"/>
              <a:ext cx="292100" cy="515938"/>
            </a:xfrm>
            <a:prstGeom prst="rect">
              <a:avLst/>
            </a:prstGeom>
            <a:noFill/>
          </p:spPr>
        </p:pic>
        <p:pic>
          <p:nvPicPr>
            <p:cNvPr id="24" name="Picture 4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47725" y="2627311"/>
              <a:ext cx="292100" cy="515938"/>
            </a:xfrm>
            <a:prstGeom prst="rect">
              <a:avLst/>
            </a:prstGeom>
            <a:noFill/>
          </p:spPr>
        </p:pic>
        <p:pic>
          <p:nvPicPr>
            <p:cNvPr id="25" name="Picture 4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20775" y="2627311"/>
              <a:ext cx="292100" cy="515938"/>
            </a:xfrm>
            <a:prstGeom prst="rect">
              <a:avLst/>
            </a:prstGeom>
            <a:noFill/>
          </p:spPr>
        </p:pic>
        <p:sp>
          <p:nvSpPr>
            <p:cNvPr id="26" name="Text Box 45"/>
            <p:cNvSpPr txBox="1">
              <a:spLocks noChangeArrowheads="1"/>
            </p:cNvSpPr>
            <p:nvPr/>
          </p:nvSpPr>
          <p:spPr bwMode="auto">
            <a:xfrm>
              <a:off x="1625600" y="2195511"/>
              <a:ext cx="792162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3200">
                  <a:solidFill>
                    <a:schemeClr val="tx1"/>
                  </a:solidFill>
                </a:rPr>
                <a:t>per</a:t>
              </a:r>
            </a:p>
          </p:txBody>
        </p:sp>
        <p:grpSp>
          <p:nvGrpSpPr>
            <p:cNvPr id="27" name="Group 46"/>
            <p:cNvGrpSpPr>
              <a:grpSpLocks/>
            </p:cNvGrpSpPr>
            <p:nvPr/>
          </p:nvGrpSpPr>
          <p:grpSpPr bwMode="auto">
            <a:xfrm>
              <a:off x="2519363" y="2316161"/>
              <a:ext cx="434975" cy="504825"/>
              <a:chOff x="854" y="475"/>
              <a:chExt cx="338" cy="467"/>
            </a:xfrm>
          </p:grpSpPr>
          <p:pic>
            <p:nvPicPr>
              <p:cNvPr id="30" name="Picture 4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854" y="475"/>
                <a:ext cx="338" cy="467"/>
              </a:xfrm>
              <a:prstGeom prst="rect">
                <a:avLst/>
              </a:prstGeom>
              <a:noFill/>
            </p:spPr>
          </p:pic>
        </p:grpSp>
        <p:pic>
          <p:nvPicPr>
            <p:cNvPr id="28" name="Picture 4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24188" y="2324098"/>
              <a:ext cx="292100" cy="515938"/>
            </a:xfrm>
            <a:prstGeom prst="rect">
              <a:avLst/>
            </a:prstGeom>
            <a:noFill/>
          </p:spPr>
        </p:pic>
        <p:pic>
          <p:nvPicPr>
            <p:cNvPr id="29" name="Picture 4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95650" y="2324098"/>
              <a:ext cx="292100" cy="515938"/>
            </a:xfrm>
            <a:prstGeom prst="rect">
              <a:avLst/>
            </a:prstGeom>
            <a:noFill/>
          </p:spPr>
        </p:pic>
      </p:grp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7172317" y="1857364"/>
            <a:ext cx="1068388" cy="523875"/>
            <a:chOff x="5080" y="345"/>
            <a:chExt cx="673" cy="330"/>
          </a:xfrm>
        </p:grpSpPr>
        <p:grpSp>
          <p:nvGrpSpPr>
            <p:cNvPr id="32" name="Group 3"/>
            <p:cNvGrpSpPr>
              <a:grpSpLocks/>
            </p:cNvGrpSpPr>
            <p:nvPr/>
          </p:nvGrpSpPr>
          <p:grpSpPr bwMode="auto">
            <a:xfrm>
              <a:off x="5080" y="345"/>
              <a:ext cx="274" cy="318"/>
              <a:chOff x="854" y="475"/>
              <a:chExt cx="338" cy="467"/>
            </a:xfrm>
          </p:grpSpPr>
          <p:pic>
            <p:nvPicPr>
              <p:cNvPr id="42" name="Picture 4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854" y="475"/>
                <a:ext cx="338" cy="467"/>
              </a:xfrm>
              <a:prstGeom prst="rect">
                <a:avLst/>
              </a:prstGeom>
              <a:noFill/>
            </p:spPr>
          </p:pic>
        </p:grpSp>
        <p:pic>
          <p:nvPicPr>
            <p:cNvPr id="40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98" y="350"/>
              <a:ext cx="184" cy="325"/>
            </a:xfrm>
            <a:prstGeom prst="rect">
              <a:avLst/>
            </a:prstGeom>
            <a:noFill/>
          </p:spPr>
        </p:pic>
        <p:pic>
          <p:nvPicPr>
            <p:cNvPr id="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9" y="350"/>
              <a:ext cx="184" cy="325"/>
            </a:xfrm>
            <a:prstGeom prst="rect">
              <a:avLst/>
            </a:prstGeom>
            <a:noFill/>
          </p:spPr>
        </p:pic>
      </p:grpSp>
      <p:pic>
        <p:nvPicPr>
          <p:cNvPr id="47" name="Picture 5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32455" y="1865301"/>
            <a:ext cx="292100" cy="515938"/>
          </a:xfrm>
          <a:prstGeom prst="rect">
            <a:avLst/>
          </a:prstGeom>
          <a:noFill/>
        </p:spPr>
      </p:pic>
      <p:grpSp>
        <p:nvGrpSpPr>
          <p:cNvPr id="48" name="Group 52"/>
          <p:cNvGrpSpPr>
            <a:grpSpLocks/>
          </p:cNvGrpSpPr>
          <p:nvPr/>
        </p:nvGrpSpPr>
        <p:grpSpPr bwMode="auto">
          <a:xfrm>
            <a:off x="5532430" y="2778120"/>
            <a:ext cx="563562" cy="515937"/>
            <a:chOff x="4047" y="1247"/>
            <a:chExt cx="355" cy="325"/>
          </a:xfrm>
        </p:grpSpPr>
        <p:pic>
          <p:nvPicPr>
            <p:cNvPr id="49" name="Picture 5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47" y="1247"/>
              <a:ext cx="184" cy="325"/>
            </a:xfrm>
            <a:prstGeom prst="rect">
              <a:avLst/>
            </a:prstGeom>
            <a:noFill/>
          </p:spPr>
        </p:pic>
        <p:pic>
          <p:nvPicPr>
            <p:cNvPr id="50" name="Picture 5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18" y="1247"/>
              <a:ext cx="184" cy="325"/>
            </a:xfrm>
            <a:prstGeom prst="rect">
              <a:avLst/>
            </a:prstGeom>
            <a:noFill/>
          </p:spPr>
        </p:pic>
      </p:grpSp>
      <p:grpSp>
        <p:nvGrpSpPr>
          <p:cNvPr id="51" name="Group 55"/>
          <p:cNvGrpSpPr>
            <a:grpSpLocks/>
          </p:cNvGrpSpPr>
          <p:nvPr/>
        </p:nvGrpSpPr>
        <p:grpSpPr bwMode="auto">
          <a:xfrm>
            <a:off x="5300655" y="4003677"/>
            <a:ext cx="1139825" cy="515937"/>
            <a:chOff x="3901" y="2237"/>
            <a:chExt cx="718" cy="325"/>
          </a:xfrm>
        </p:grpSpPr>
        <p:pic>
          <p:nvPicPr>
            <p:cNvPr id="52" name="Picture 5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01" y="2237"/>
              <a:ext cx="184" cy="325"/>
            </a:xfrm>
            <a:prstGeom prst="rect">
              <a:avLst/>
            </a:prstGeom>
            <a:noFill/>
          </p:spPr>
        </p:pic>
        <p:pic>
          <p:nvPicPr>
            <p:cNvPr id="53" name="Picture 5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72" y="2237"/>
              <a:ext cx="184" cy="325"/>
            </a:xfrm>
            <a:prstGeom prst="rect">
              <a:avLst/>
            </a:prstGeom>
            <a:noFill/>
          </p:spPr>
        </p:pic>
        <p:pic>
          <p:nvPicPr>
            <p:cNvPr id="54" name="Picture 5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64" y="2237"/>
              <a:ext cx="184" cy="325"/>
            </a:xfrm>
            <a:prstGeom prst="rect">
              <a:avLst/>
            </a:prstGeom>
            <a:noFill/>
          </p:spPr>
        </p:pic>
        <p:pic>
          <p:nvPicPr>
            <p:cNvPr id="55" name="Picture 5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35" y="2237"/>
              <a:ext cx="184" cy="325"/>
            </a:xfrm>
            <a:prstGeom prst="rect">
              <a:avLst/>
            </a:prstGeom>
            <a:noFill/>
          </p:spPr>
        </p:pic>
      </p:grpSp>
      <p:grpSp>
        <p:nvGrpSpPr>
          <p:cNvPr id="56" name="Gruppo 55"/>
          <p:cNvGrpSpPr/>
          <p:nvPr/>
        </p:nvGrpSpPr>
        <p:grpSpPr>
          <a:xfrm>
            <a:off x="6772267" y="3633789"/>
            <a:ext cx="2027238" cy="1104900"/>
            <a:chOff x="6772267" y="3633789"/>
            <a:chExt cx="2027238" cy="1104900"/>
          </a:xfrm>
        </p:grpSpPr>
        <p:grpSp>
          <p:nvGrpSpPr>
            <p:cNvPr id="57" name="Group 16"/>
            <p:cNvGrpSpPr>
              <a:grpSpLocks/>
            </p:cNvGrpSpPr>
            <p:nvPr/>
          </p:nvGrpSpPr>
          <p:grpSpPr bwMode="auto">
            <a:xfrm>
              <a:off x="6780211" y="3633799"/>
              <a:ext cx="2019301" cy="1103316"/>
              <a:chOff x="4833" y="2004"/>
              <a:chExt cx="1272" cy="695"/>
            </a:xfrm>
          </p:grpSpPr>
          <p:grpSp>
            <p:nvGrpSpPr>
              <p:cNvPr id="76" name="Group 17"/>
              <p:cNvGrpSpPr>
                <a:grpSpLocks/>
              </p:cNvGrpSpPr>
              <p:nvPr/>
            </p:nvGrpSpPr>
            <p:grpSpPr bwMode="auto">
              <a:xfrm>
                <a:off x="5125" y="2004"/>
                <a:ext cx="274" cy="318"/>
                <a:chOff x="854" y="475"/>
                <a:chExt cx="338" cy="467"/>
              </a:xfrm>
            </p:grpSpPr>
            <p:pic>
              <p:nvPicPr>
                <p:cNvPr id="91" name="Picture 18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77" name="Picture 1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423" y="2009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78" name="Picture 20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94" y="2009"/>
                <a:ext cx="184" cy="325"/>
              </a:xfrm>
              <a:prstGeom prst="rect">
                <a:avLst/>
              </a:prstGeom>
              <a:noFill/>
            </p:spPr>
          </p:pic>
          <p:grpSp>
            <p:nvGrpSpPr>
              <p:cNvPr id="79" name="Group 21"/>
              <p:cNvGrpSpPr>
                <a:grpSpLocks/>
              </p:cNvGrpSpPr>
              <p:nvPr/>
            </p:nvGrpSpPr>
            <p:grpSpPr bwMode="auto">
              <a:xfrm>
                <a:off x="4833" y="2019"/>
                <a:ext cx="274" cy="318"/>
                <a:chOff x="854" y="475"/>
                <a:chExt cx="338" cy="467"/>
              </a:xfrm>
            </p:grpSpPr>
            <p:pic>
              <p:nvPicPr>
                <p:cNvPr id="90" name="Picture 22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80" name="Picture 2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750" y="2004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81" name="Picture 2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921" y="2004"/>
                <a:ext cx="184" cy="325"/>
              </a:xfrm>
              <a:prstGeom prst="rect">
                <a:avLst/>
              </a:prstGeom>
              <a:noFill/>
            </p:spPr>
          </p:pic>
          <p:grpSp>
            <p:nvGrpSpPr>
              <p:cNvPr id="82" name="Group 25"/>
              <p:cNvGrpSpPr>
                <a:grpSpLocks/>
              </p:cNvGrpSpPr>
              <p:nvPr/>
            </p:nvGrpSpPr>
            <p:grpSpPr bwMode="auto">
              <a:xfrm>
                <a:off x="5125" y="2366"/>
                <a:ext cx="274" cy="318"/>
                <a:chOff x="854" y="475"/>
                <a:chExt cx="338" cy="467"/>
              </a:xfrm>
            </p:grpSpPr>
            <p:pic>
              <p:nvPicPr>
                <p:cNvPr id="89" name="Picture 26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83" name="Picture 2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423" y="2371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84" name="Picture 28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94" y="2371"/>
                <a:ext cx="184" cy="325"/>
              </a:xfrm>
              <a:prstGeom prst="rect">
                <a:avLst/>
              </a:prstGeom>
              <a:noFill/>
            </p:spPr>
          </p:pic>
          <p:grpSp>
            <p:nvGrpSpPr>
              <p:cNvPr id="85" name="Group 29"/>
              <p:cNvGrpSpPr>
                <a:grpSpLocks/>
              </p:cNvGrpSpPr>
              <p:nvPr/>
            </p:nvGrpSpPr>
            <p:grpSpPr bwMode="auto">
              <a:xfrm>
                <a:off x="4833" y="2381"/>
                <a:ext cx="274" cy="318"/>
                <a:chOff x="854" y="475"/>
                <a:chExt cx="338" cy="467"/>
              </a:xfrm>
            </p:grpSpPr>
            <p:pic>
              <p:nvPicPr>
                <p:cNvPr id="88" name="Picture 30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86" name="Picture 3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750" y="2366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87" name="Picture 3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921" y="2366"/>
                <a:ext cx="184" cy="325"/>
              </a:xfrm>
              <a:prstGeom prst="rect">
                <a:avLst/>
              </a:prstGeom>
              <a:noFill/>
            </p:spPr>
          </p:pic>
        </p:grpSp>
        <p:grpSp>
          <p:nvGrpSpPr>
            <p:cNvPr id="58" name="Group 65"/>
            <p:cNvGrpSpPr>
              <a:grpSpLocks/>
            </p:cNvGrpSpPr>
            <p:nvPr/>
          </p:nvGrpSpPr>
          <p:grpSpPr bwMode="auto">
            <a:xfrm>
              <a:off x="6772263" y="3636974"/>
              <a:ext cx="898525" cy="1103316"/>
              <a:chOff x="4828" y="2006"/>
              <a:chExt cx="566" cy="695"/>
            </a:xfrm>
          </p:grpSpPr>
          <p:grpSp>
            <p:nvGrpSpPr>
              <p:cNvPr id="68" name="Group 66"/>
              <p:cNvGrpSpPr>
                <a:grpSpLocks/>
              </p:cNvGrpSpPr>
              <p:nvPr/>
            </p:nvGrpSpPr>
            <p:grpSpPr bwMode="auto">
              <a:xfrm>
                <a:off x="5120" y="2006"/>
                <a:ext cx="274" cy="318"/>
                <a:chOff x="854" y="475"/>
                <a:chExt cx="338" cy="467"/>
              </a:xfrm>
            </p:grpSpPr>
            <p:pic>
              <p:nvPicPr>
                <p:cNvPr id="75" name="Picture 67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69" name="Group 68"/>
              <p:cNvGrpSpPr>
                <a:grpSpLocks/>
              </p:cNvGrpSpPr>
              <p:nvPr/>
            </p:nvGrpSpPr>
            <p:grpSpPr bwMode="auto">
              <a:xfrm>
                <a:off x="4828" y="2021"/>
                <a:ext cx="274" cy="318"/>
                <a:chOff x="854" y="475"/>
                <a:chExt cx="338" cy="467"/>
              </a:xfrm>
            </p:grpSpPr>
            <p:pic>
              <p:nvPicPr>
                <p:cNvPr id="74" name="Picture 69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70" name="Group 70"/>
              <p:cNvGrpSpPr>
                <a:grpSpLocks/>
              </p:cNvGrpSpPr>
              <p:nvPr/>
            </p:nvGrpSpPr>
            <p:grpSpPr bwMode="auto">
              <a:xfrm>
                <a:off x="5120" y="2368"/>
                <a:ext cx="274" cy="318"/>
                <a:chOff x="854" y="475"/>
                <a:chExt cx="338" cy="467"/>
              </a:xfrm>
            </p:grpSpPr>
            <p:pic>
              <p:nvPicPr>
                <p:cNvPr id="73" name="Picture 7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71" name="Group 72"/>
              <p:cNvGrpSpPr>
                <a:grpSpLocks/>
              </p:cNvGrpSpPr>
              <p:nvPr/>
            </p:nvGrpSpPr>
            <p:grpSpPr bwMode="auto">
              <a:xfrm>
                <a:off x="4828" y="2383"/>
                <a:ext cx="274" cy="318"/>
                <a:chOff x="854" y="475"/>
                <a:chExt cx="338" cy="467"/>
              </a:xfrm>
            </p:grpSpPr>
            <p:pic>
              <p:nvPicPr>
                <p:cNvPr id="72" name="Picture 73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</p:grpSp>
        <p:pic>
          <p:nvPicPr>
            <p:cNvPr id="59" name="Picture 7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28005" y="3636964"/>
              <a:ext cx="292100" cy="515938"/>
            </a:xfrm>
            <a:prstGeom prst="rect">
              <a:avLst/>
            </a:prstGeom>
            <a:noFill/>
          </p:spPr>
        </p:pic>
        <p:pic>
          <p:nvPicPr>
            <p:cNvPr id="60" name="Picture 7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499467" y="3636964"/>
              <a:ext cx="292100" cy="515938"/>
            </a:xfrm>
            <a:prstGeom prst="rect">
              <a:avLst/>
            </a:prstGeom>
            <a:noFill/>
          </p:spPr>
        </p:pic>
        <p:grpSp>
          <p:nvGrpSpPr>
            <p:cNvPr id="61" name="Group 76"/>
            <p:cNvGrpSpPr>
              <a:grpSpLocks/>
            </p:cNvGrpSpPr>
            <p:nvPr/>
          </p:nvGrpSpPr>
          <p:grpSpPr bwMode="auto">
            <a:xfrm>
              <a:off x="7708902" y="3644899"/>
              <a:ext cx="1082676" cy="1090611"/>
              <a:chOff x="5418" y="2011"/>
              <a:chExt cx="682" cy="687"/>
            </a:xfrm>
          </p:grpSpPr>
          <p:pic>
            <p:nvPicPr>
              <p:cNvPr id="62" name="Picture 7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418" y="2011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63" name="Picture 78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89" y="2011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64" name="Picture 7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418" y="2373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65" name="Picture 80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89" y="2373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66" name="Picture 8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745" y="2368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67" name="Picture 8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916" y="2368"/>
                <a:ext cx="184" cy="3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92" name="Text Box 88"/>
          <p:cNvSpPr txBox="1">
            <a:spLocks noChangeArrowheads="1"/>
          </p:cNvSpPr>
          <p:nvPr/>
        </p:nvSpPr>
        <p:spPr bwMode="auto">
          <a:xfrm>
            <a:off x="4508492" y="2633657"/>
            <a:ext cx="719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400" dirty="0">
                <a:solidFill>
                  <a:srgbClr val="FF0000"/>
                </a:solidFill>
                <a:cs typeface="Times New Roman" pitchFamily="18" charset="0"/>
              </a:rPr>
              <a:t>→</a:t>
            </a:r>
          </a:p>
        </p:txBody>
      </p:sp>
      <p:sp>
        <p:nvSpPr>
          <p:cNvPr id="93" name="Text Box 89"/>
          <p:cNvSpPr txBox="1">
            <a:spLocks noChangeArrowheads="1"/>
          </p:cNvSpPr>
          <p:nvPr/>
        </p:nvSpPr>
        <p:spPr bwMode="auto">
          <a:xfrm>
            <a:off x="4508492" y="3806827"/>
            <a:ext cx="719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400" dirty="0">
                <a:solidFill>
                  <a:srgbClr val="FF0000"/>
                </a:solidFill>
                <a:cs typeface="Times New Roman" pitchFamily="18" charset="0"/>
              </a:rPr>
              <a:t>→</a:t>
            </a:r>
          </a:p>
        </p:txBody>
      </p:sp>
      <p:sp>
        <p:nvSpPr>
          <p:cNvPr id="94" name="Line 90"/>
          <p:cNvSpPr>
            <a:spLocks noChangeShapeType="1"/>
          </p:cNvSpPr>
          <p:nvPr/>
        </p:nvSpPr>
        <p:spPr bwMode="auto">
          <a:xfrm flipH="1">
            <a:off x="6550334" y="1857365"/>
            <a:ext cx="45719" cy="29289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grpSp>
        <p:nvGrpSpPr>
          <p:cNvPr id="95" name="Gruppo 94"/>
          <p:cNvGrpSpPr/>
          <p:nvPr/>
        </p:nvGrpSpPr>
        <p:grpSpPr>
          <a:xfrm>
            <a:off x="6732580" y="2733670"/>
            <a:ext cx="2024062" cy="568325"/>
            <a:chOff x="6732580" y="2733670"/>
            <a:chExt cx="2024062" cy="568325"/>
          </a:xfrm>
        </p:grpSpPr>
        <p:grpSp>
          <p:nvGrpSpPr>
            <p:cNvPr id="96" name="Group 7"/>
            <p:cNvGrpSpPr>
              <a:grpSpLocks/>
            </p:cNvGrpSpPr>
            <p:nvPr/>
          </p:nvGrpSpPr>
          <p:grpSpPr bwMode="auto">
            <a:xfrm>
              <a:off x="6732586" y="2762253"/>
              <a:ext cx="2019301" cy="539752"/>
              <a:chOff x="4803" y="1237"/>
              <a:chExt cx="1272" cy="340"/>
            </a:xfrm>
          </p:grpSpPr>
          <p:grpSp>
            <p:nvGrpSpPr>
              <p:cNvPr id="106" name="Group 8"/>
              <p:cNvGrpSpPr>
                <a:grpSpLocks/>
              </p:cNvGrpSpPr>
              <p:nvPr/>
            </p:nvGrpSpPr>
            <p:grpSpPr bwMode="auto">
              <a:xfrm>
                <a:off x="5095" y="1242"/>
                <a:ext cx="274" cy="318"/>
                <a:chOff x="854" y="475"/>
                <a:chExt cx="338" cy="467"/>
              </a:xfrm>
            </p:grpSpPr>
            <p:pic>
              <p:nvPicPr>
                <p:cNvPr id="113" name="Picture 9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07" name="Group 10"/>
              <p:cNvGrpSpPr>
                <a:grpSpLocks/>
              </p:cNvGrpSpPr>
              <p:nvPr/>
            </p:nvGrpSpPr>
            <p:grpSpPr bwMode="auto">
              <a:xfrm>
                <a:off x="4803" y="1237"/>
                <a:ext cx="274" cy="318"/>
                <a:chOff x="854" y="475"/>
                <a:chExt cx="338" cy="467"/>
              </a:xfrm>
            </p:grpSpPr>
            <p:pic>
              <p:nvPicPr>
                <p:cNvPr id="112" name="Picture 1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108" name="Picture 1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393" y="1252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109" name="Picture 1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64" y="1252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110" name="Picture 1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720" y="1247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111" name="Picture 1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891" y="1247"/>
                <a:ext cx="184" cy="325"/>
              </a:xfrm>
              <a:prstGeom prst="rect">
                <a:avLst/>
              </a:prstGeom>
              <a:noFill/>
            </p:spPr>
          </p:pic>
        </p:grpSp>
        <p:grpSp>
          <p:nvGrpSpPr>
            <p:cNvPr id="97" name="Group 61"/>
            <p:cNvGrpSpPr>
              <a:grpSpLocks/>
            </p:cNvGrpSpPr>
            <p:nvPr/>
          </p:nvGrpSpPr>
          <p:grpSpPr bwMode="auto">
            <a:xfrm>
              <a:off x="7200892" y="2741607"/>
              <a:ext cx="434674" cy="504318"/>
              <a:chOff x="854" y="475"/>
              <a:chExt cx="338" cy="467"/>
            </a:xfrm>
          </p:grpSpPr>
          <p:pic>
            <p:nvPicPr>
              <p:cNvPr id="105" name="Picture 6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854" y="475"/>
                <a:ext cx="338" cy="467"/>
              </a:xfrm>
              <a:prstGeom prst="rect">
                <a:avLst/>
              </a:prstGeom>
              <a:noFill/>
            </p:spPr>
          </p:pic>
        </p:grpSp>
        <p:grpSp>
          <p:nvGrpSpPr>
            <p:cNvPr id="98" name="Group 63"/>
            <p:cNvGrpSpPr>
              <a:grpSpLocks/>
            </p:cNvGrpSpPr>
            <p:nvPr/>
          </p:nvGrpSpPr>
          <p:grpSpPr bwMode="auto">
            <a:xfrm>
              <a:off x="6737342" y="2733670"/>
              <a:ext cx="434674" cy="504317"/>
              <a:chOff x="854" y="475"/>
              <a:chExt cx="338" cy="467"/>
            </a:xfrm>
          </p:grpSpPr>
          <p:pic>
            <p:nvPicPr>
              <p:cNvPr id="104" name="Picture 64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854" y="475"/>
                <a:ext cx="338" cy="467"/>
              </a:xfrm>
              <a:prstGeom prst="rect">
                <a:avLst/>
              </a:prstGeom>
              <a:noFill/>
            </p:spPr>
          </p:pic>
        </p:grpSp>
        <p:grpSp>
          <p:nvGrpSpPr>
            <p:cNvPr id="99" name="Group 91"/>
            <p:cNvGrpSpPr>
              <a:grpSpLocks/>
            </p:cNvGrpSpPr>
            <p:nvPr/>
          </p:nvGrpSpPr>
          <p:grpSpPr bwMode="auto">
            <a:xfrm>
              <a:off x="7673977" y="2749548"/>
              <a:ext cx="1082676" cy="523876"/>
              <a:chOff x="5396" y="1229"/>
              <a:chExt cx="682" cy="330"/>
            </a:xfrm>
          </p:grpSpPr>
          <p:pic>
            <p:nvPicPr>
              <p:cNvPr id="100" name="Picture 9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396" y="1234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101" name="Picture 9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567" y="1234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102" name="Picture 9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723" y="1229"/>
                <a:ext cx="184" cy="325"/>
              </a:xfrm>
              <a:prstGeom prst="rect">
                <a:avLst/>
              </a:prstGeom>
              <a:noFill/>
            </p:spPr>
          </p:pic>
          <p:pic>
            <p:nvPicPr>
              <p:cNvPr id="103" name="Picture 9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894" y="1229"/>
                <a:ext cx="184" cy="3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14" name="Ovale 113"/>
          <p:cNvSpPr/>
          <p:nvPr/>
        </p:nvSpPr>
        <p:spPr>
          <a:xfrm>
            <a:off x="6357950" y="2445061"/>
            <a:ext cx="2786050" cy="26270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15" name="Gruppo 114"/>
          <p:cNvGrpSpPr/>
          <p:nvPr/>
        </p:nvGrpSpPr>
        <p:grpSpPr>
          <a:xfrm>
            <a:off x="5500694" y="5072074"/>
            <a:ext cx="2149488" cy="1571636"/>
            <a:chOff x="6715140" y="5072074"/>
            <a:chExt cx="2149488" cy="1571636"/>
          </a:xfrm>
        </p:grpSpPr>
        <p:pic>
          <p:nvPicPr>
            <p:cNvPr id="116" name="Picture 4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15338" y="5786454"/>
              <a:ext cx="292100" cy="515938"/>
            </a:xfrm>
            <a:prstGeom prst="rect">
              <a:avLst/>
            </a:prstGeom>
            <a:noFill/>
          </p:spPr>
        </p:pic>
        <p:grpSp>
          <p:nvGrpSpPr>
            <p:cNvPr id="117" name="Gruppo 224"/>
            <p:cNvGrpSpPr/>
            <p:nvPr/>
          </p:nvGrpSpPr>
          <p:grpSpPr>
            <a:xfrm>
              <a:off x="6715140" y="5072074"/>
              <a:ext cx="1435107" cy="1571636"/>
              <a:chOff x="4714876" y="5143512"/>
              <a:chExt cx="1435107" cy="1571636"/>
            </a:xfrm>
          </p:grpSpPr>
          <p:grpSp>
            <p:nvGrpSpPr>
              <p:cNvPr id="119" name="Group 46"/>
              <p:cNvGrpSpPr>
                <a:grpSpLocks/>
              </p:cNvGrpSpPr>
              <p:nvPr/>
            </p:nvGrpSpPr>
            <p:grpSpPr bwMode="auto">
              <a:xfrm>
                <a:off x="4714876" y="5715016"/>
                <a:ext cx="434975" cy="504825"/>
                <a:chOff x="854" y="475"/>
                <a:chExt cx="338" cy="467"/>
              </a:xfrm>
            </p:grpSpPr>
            <p:pic>
              <p:nvPicPr>
                <p:cNvPr id="132" name="Picture 47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20" name="Group 46"/>
              <p:cNvGrpSpPr>
                <a:grpSpLocks/>
              </p:cNvGrpSpPr>
              <p:nvPr/>
            </p:nvGrpSpPr>
            <p:grpSpPr bwMode="auto">
              <a:xfrm>
                <a:off x="5214942" y="5715016"/>
                <a:ext cx="434975" cy="504825"/>
                <a:chOff x="854" y="475"/>
                <a:chExt cx="338" cy="467"/>
              </a:xfrm>
            </p:grpSpPr>
            <p:pic>
              <p:nvPicPr>
                <p:cNvPr id="131" name="Picture 47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21" name="Group 46"/>
              <p:cNvGrpSpPr>
                <a:grpSpLocks/>
              </p:cNvGrpSpPr>
              <p:nvPr/>
            </p:nvGrpSpPr>
            <p:grpSpPr bwMode="auto">
              <a:xfrm>
                <a:off x="5715008" y="5699776"/>
                <a:ext cx="434975" cy="504825"/>
                <a:chOff x="854" y="475"/>
                <a:chExt cx="338" cy="467"/>
              </a:xfrm>
            </p:grpSpPr>
            <p:pic>
              <p:nvPicPr>
                <p:cNvPr id="130" name="Picture 47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22" name="Group 46"/>
              <p:cNvGrpSpPr>
                <a:grpSpLocks/>
              </p:cNvGrpSpPr>
              <p:nvPr/>
            </p:nvGrpSpPr>
            <p:grpSpPr bwMode="auto">
              <a:xfrm>
                <a:off x="5214942" y="5143512"/>
                <a:ext cx="434975" cy="504825"/>
                <a:chOff x="854" y="475"/>
                <a:chExt cx="338" cy="467"/>
              </a:xfrm>
            </p:grpSpPr>
            <p:pic>
              <p:nvPicPr>
                <p:cNvPr id="129" name="Picture 47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23" name="Group 46"/>
              <p:cNvGrpSpPr>
                <a:grpSpLocks/>
              </p:cNvGrpSpPr>
              <p:nvPr/>
            </p:nvGrpSpPr>
            <p:grpSpPr bwMode="auto">
              <a:xfrm>
                <a:off x="4714876" y="6210323"/>
                <a:ext cx="434975" cy="504825"/>
                <a:chOff x="854" y="475"/>
                <a:chExt cx="338" cy="467"/>
              </a:xfrm>
            </p:grpSpPr>
            <p:pic>
              <p:nvPicPr>
                <p:cNvPr id="128" name="Picture 47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24" name="Group 46"/>
              <p:cNvGrpSpPr>
                <a:grpSpLocks/>
              </p:cNvGrpSpPr>
              <p:nvPr/>
            </p:nvGrpSpPr>
            <p:grpSpPr bwMode="auto">
              <a:xfrm>
                <a:off x="5214942" y="6210323"/>
                <a:ext cx="434975" cy="504825"/>
                <a:chOff x="854" y="475"/>
                <a:chExt cx="338" cy="467"/>
              </a:xfrm>
            </p:grpSpPr>
            <p:pic>
              <p:nvPicPr>
                <p:cNvPr id="127" name="Picture 47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25" name="Group 46"/>
              <p:cNvGrpSpPr>
                <a:grpSpLocks/>
              </p:cNvGrpSpPr>
              <p:nvPr/>
            </p:nvGrpSpPr>
            <p:grpSpPr bwMode="auto">
              <a:xfrm>
                <a:off x="5715008" y="6195083"/>
                <a:ext cx="434975" cy="504825"/>
                <a:chOff x="854" y="475"/>
                <a:chExt cx="338" cy="467"/>
              </a:xfrm>
            </p:grpSpPr>
            <p:pic>
              <p:nvPicPr>
                <p:cNvPr id="126" name="Picture 47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854" y="475"/>
                  <a:ext cx="338" cy="467"/>
                </a:xfrm>
                <a:prstGeom prst="rect">
                  <a:avLst/>
                </a:prstGeom>
                <a:noFill/>
              </p:spPr>
            </p:pic>
          </p:grpSp>
        </p:grpSp>
        <p:pic>
          <p:nvPicPr>
            <p:cNvPr id="118" name="Picture 4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72528" y="5786454"/>
              <a:ext cx="292100" cy="51593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4" grpId="0" animBg="1"/>
      <p:bldP spid="1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Immagine 114" descr="ibi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081862"/>
            <a:ext cx="2500298" cy="1776138"/>
          </a:xfrm>
          <a:prstGeom prst="rect">
            <a:avLst/>
          </a:prstGeom>
        </p:spPr>
      </p:pic>
      <p:grpSp>
        <p:nvGrpSpPr>
          <p:cNvPr id="117" name="Group 12"/>
          <p:cNvGrpSpPr>
            <a:grpSpLocks/>
          </p:cNvGrpSpPr>
          <p:nvPr/>
        </p:nvGrpSpPr>
        <p:grpSpPr bwMode="auto">
          <a:xfrm>
            <a:off x="214282" y="1785926"/>
            <a:ext cx="4548347" cy="1066800"/>
            <a:chOff x="91" y="249"/>
            <a:chExt cx="3517" cy="796"/>
          </a:xfrm>
        </p:grpSpPr>
        <p:pic>
          <p:nvPicPr>
            <p:cNvPr id="119" name="Picture 1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25" y="259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20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07" y="259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21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52" y="269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22" name="Picture 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34" y="269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23" name="Picture 1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41" y="662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24" name="Picture 1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23" y="662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25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68" y="672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33" name="Picture 2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50" y="672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34" name="Picture 2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98" y="466"/>
              <a:ext cx="278" cy="318"/>
            </a:xfrm>
            <a:prstGeom prst="rect">
              <a:avLst/>
            </a:prstGeom>
            <a:noFill/>
          </p:spPr>
        </p:pic>
        <p:pic>
          <p:nvPicPr>
            <p:cNvPr id="135" name="Picture 2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74" y="461"/>
              <a:ext cx="172" cy="348"/>
            </a:xfrm>
            <a:prstGeom prst="rect">
              <a:avLst/>
            </a:prstGeom>
            <a:noFill/>
          </p:spPr>
        </p:pic>
        <p:sp>
          <p:nvSpPr>
            <p:cNvPr id="136" name="Text Box 23"/>
            <p:cNvSpPr txBox="1">
              <a:spLocks noChangeArrowheads="1"/>
            </p:cNvSpPr>
            <p:nvPr/>
          </p:nvSpPr>
          <p:spPr bwMode="auto">
            <a:xfrm>
              <a:off x="2178" y="432"/>
              <a:ext cx="816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>
                  <a:solidFill>
                    <a:schemeClr val="tx1"/>
                  </a:solidFill>
                </a:rPr>
                <a:t>diviso</a:t>
              </a:r>
            </a:p>
          </p:txBody>
        </p:sp>
        <p:pic>
          <p:nvPicPr>
            <p:cNvPr id="137" name="Picture 2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47" y="254"/>
              <a:ext cx="317" cy="363"/>
            </a:xfrm>
            <a:prstGeom prst="rect">
              <a:avLst/>
            </a:prstGeom>
            <a:noFill/>
          </p:spPr>
        </p:pic>
        <p:pic>
          <p:nvPicPr>
            <p:cNvPr id="138" name="Picture 2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90" y="249"/>
              <a:ext cx="317" cy="363"/>
            </a:xfrm>
            <a:prstGeom prst="rect">
              <a:avLst/>
            </a:prstGeom>
            <a:noFill/>
          </p:spPr>
        </p:pic>
        <p:pic>
          <p:nvPicPr>
            <p:cNvPr id="139" name="Picture 2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1" y="677"/>
              <a:ext cx="317" cy="363"/>
            </a:xfrm>
            <a:prstGeom prst="rect">
              <a:avLst/>
            </a:prstGeom>
            <a:noFill/>
          </p:spPr>
        </p:pic>
        <p:pic>
          <p:nvPicPr>
            <p:cNvPr id="140" name="Picture 2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28" y="682"/>
              <a:ext cx="317" cy="363"/>
            </a:xfrm>
            <a:prstGeom prst="rect">
              <a:avLst/>
            </a:prstGeom>
            <a:noFill/>
          </p:spPr>
        </p:pic>
        <p:pic>
          <p:nvPicPr>
            <p:cNvPr id="141" name="Picture 2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71" y="677"/>
              <a:ext cx="317" cy="363"/>
            </a:xfrm>
            <a:prstGeom prst="rect">
              <a:avLst/>
            </a:prstGeom>
            <a:noFill/>
          </p:spPr>
        </p:pic>
        <p:pic>
          <p:nvPicPr>
            <p:cNvPr id="142" name="Picture 29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8" y="254"/>
              <a:ext cx="317" cy="363"/>
            </a:xfrm>
            <a:prstGeom prst="rect">
              <a:avLst/>
            </a:prstGeom>
            <a:noFill/>
          </p:spPr>
        </p:pic>
        <p:pic>
          <p:nvPicPr>
            <p:cNvPr id="143" name="Picture 3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089" y="682"/>
              <a:ext cx="317" cy="363"/>
            </a:xfrm>
            <a:prstGeom prst="rect">
              <a:avLst/>
            </a:prstGeom>
            <a:noFill/>
          </p:spPr>
        </p:pic>
        <p:pic>
          <p:nvPicPr>
            <p:cNvPr id="144" name="Picture 3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55" y="461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45" name="Picture 3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36" y="461"/>
              <a:ext cx="172" cy="348"/>
            </a:xfrm>
            <a:prstGeom prst="rect">
              <a:avLst/>
            </a:prstGeom>
            <a:noFill/>
          </p:spPr>
        </p:pic>
      </p:grpSp>
      <p:sp>
        <p:nvSpPr>
          <p:cNvPr id="146" name="Line 33"/>
          <p:cNvSpPr>
            <a:spLocks noChangeShapeType="1"/>
          </p:cNvSpPr>
          <p:nvPr/>
        </p:nvSpPr>
        <p:spPr bwMode="auto">
          <a:xfrm flipH="1">
            <a:off x="6178871" y="1785926"/>
            <a:ext cx="45719" cy="32861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147" name="Picture 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4828" y="1901838"/>
            <a:ext cx="273050" cy="552450"/>
          </a:xfrm>
          <a:prstGeom prst="rect">
            <a:avLst/>
          </a:prstGeom>
          <a:noFill/>
        </p:spPr>
      </p:pic>
      <p:grpSp>
        <p:nvGrpSpPr>
          <p:cNvPr id="148" name="Group 35"/>
          <p:cNvGrpSpPr>
            <a:grpSpLocks/>
          </p:cNvGrpSpPr>
          <p:nvPr/>
        </p:nvGrpSpPr>
        <p:grpSpPr bwMode="auto">
          <a:xfrm>
            <a:off x="6375403" y="1901838"/>
            <a:ext cx="1233488" cy="552450"/>
            <a:chOff x="4903" y="385"/>
            <a:chExt cx="777" cy="348"/>
          </a:xfrm>
        </p:grpSpPr>
        <p:pic>
          <p:nvPicPr>
            <p:cNvPr id="149" name="Picture 3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201" y="385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50" name="Picture 3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357" y="385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51" name="Picture 3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08" y="385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52" name="Picture 3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03" y="385"/>
              <a:ext cx="278" cy="318"/>
            </a:xfrm>
            <a:prstGeom prst="rect">
              <a:avLst/>
            </a:prstGeom>
            <a:noFill/>
          </p:spPr>
        </p:pic>
      </p:grpSp>
      <p:grpSp>
        <p:nvGrpSpPr>
          <p:cNvPr id="153" name="Group 40"/>
          <p:cNvGrpSpPr>
            <a:grpSpLocks/>
          </p:cNvGrpSpPr>
          <p:nvPr/>
        </p:nvGrpSpPr>
        <p:grpSpPr bwMode="auto">
          <a:xfrm>
            <a:off x="5440366" y="2973400"/>
            <a:ext cx="512762" cy="552450"/>
            <a:chOff x="4536" y="954"/>
            <a:chExt cx="323" cy="348"/>
          </a:xfrm>
        </p:grpSpPr>
        <p:pic>
          <p:nvPicPr>
            <p:cNvPr id="154" name="Picture 4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536" y="954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55" name="Picture 4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687" y="954"/>
              <a:ext cx="172" cy="348"/>
            </a:xfrm>
            <a:prstGeom prst="rect">
              <a:avLst/>
            </a:prstGeom>
            <a:noFill/>
          </p:spPr>
        </p:pic>
      </p:grpSp>
      <p:grpSp>
        <p:nvGrpSpPr>
          <p:cNvPr id="156" name="Group 43"/>
          <p:cNvGrpSpPr>
            <a:grpSpLocks/>
          </p:cNvGrpSpPr>
          <p:nvPr/>
        </p:nvGrpSpPr>
        <p:grpSpPr bwMode="auto">
          <a:xfrm>
            <a:off x="6375403" y="2717813"/>
            <a:ext cx="1600200" cy="1057275"/>
            <a:chOff x="4903" y="899"/>
            <a:chExt cx="1008" cy="666"/>
          </a:xfrm>
        </p:grpSpPr>
        <p:pic>
          <p:nvPicPr>
            <p:cNvPr id="157" name="Picture 4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428" y="899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58" name="Picture 4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84" y="899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59" name="Picture 4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35" y="899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60" name="Picture 47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03" y="1036"/>
              <a:ext cx="278" cy="318"/>
            </a:xfrm>
            <a:prstGeom prst="rect">
              <a:avLst/>
            </a:prstGeom>
            <a:noFill/>
          </p:spPr>
        </p:pic>
        <p:pic>
          <p:nvPicPr>
            <p:cNvPr id="161" name="Picture 4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432" y="1217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62" name="Picture 4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88" y="1217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63" name="Picture 50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39" y="1217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64" name="Picture 5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176" y="1036"/>
              <a:ext cx="278" cy="318"/>
            </a:xfrm>
            <a:prstGeom prst="rect">
              <a:avLst/>
            </a:prstGeom>
            <a:noFill/>
          </p:spPr>
        </p:pic>
      </p:grpSp>
      <p:grpSp>
        <p:nvGrpSpPr>
          <p:cNvPr id="165" name="Group 52"/>
          <p:cNvGrpSpPr>
            <a:grpSpLocks/>
          </p:cNvGrpSpPr>
          <p:nvPr/>
        </p:nvGrpSpPr>
        <p:grpSpPr bwMode="auto">
          <a:xfrm>
            <a:off x="5000628" y="4086238"/>
            <a:ext cx="1016000" cy="552450"/>
            <a:chOff x="3946" y="1761"/>
            <a:chExt cx="640" cy="348"/>
          </a:xfrm>
        </p:grpSpPr>
        <p:grpSp>
          <p:nvGrpSpPr>
            <p:cNvPr id="166" name="Group 53"/>
            <p:cNvGrpSpPr>
              <a:grpSpLocks/>
            </p:cNvGrpSpPr>
            <p:nvPr/>
          </p:nvGrpSpPr>
          <p:grpSpPr bwMode="auto">
            <a:xfrm>
              <a:off x="3946" y="1761"/>
              <a:ext cx="323" cy="348"/>
              <a:chOff x="4536" y="954"/>
              <a:chExt cx="323" cy="348"/>
            </a:xfrm>
          </p:grpSpPr>
          <p:pic>
            <p:nvPicPr>
              <p:cNvPr id="170" name="Picture 5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536" y="954"/>
                <a:ext cx="172" cy="348"/>
              </a:xfrm>
              <a:prstGeom prst="rect">
                <a:avLst/>
              </a:prstGeom>
              <a:noFill/>
            </p:spPr>
          </p:pic>
          <p:pic>
            <p:nvPicPr>
              <p:cNvPr id="171" name="Picture 55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687" y="954"/>
                <a:ext cx="172" cy="348"/>
              </a:xfrm>
              <a:prstGeom prst="rect">
                <a:avLst/>
              </a:prstGeom>
              <a:noFill/>
            </p:spPr>
          </p:pic>
        </p:grpSp>
        <p:grpSp>
          <p:nvGrpSpPr>
            <p:cNvPr id="167" name="Group 56"/>
            <p:cNvGrpSpPr>
              <a:grpSpLocks/>
            </p:cNvGrpSpPr>
            <p:nvPr/>
          </p:nvGrpSpPr>
          <p:grpSpPr bwMode="auto">
            <a:xfrm>
              <a:off x="4263" y="1761"/>
              <a:ext cx="323" cy="348"/>
              <a:chOff x="4536" y="954"/>
              <a:chExt cx="323" cy="348"/>
            </a:xfrm>
          </p:grpSpPr>
          <p:pic>
            <p:nvPicPr>
              <p:cNvPr id="168" name="Picture 57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536" y="954"/>
                <a:ext cx="172" cy="348"/>
              </a:xfrm>
              <a:prstGeom prst="rect">
                <a:avLst/>
              </a:prstGeom>
              <a:noFill/>
            </p:spPr>
          </p:pic>
          <p:pic>
            <p:nvPicPr>
              <p:cNvPr id="169" name="Picture 58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687" y="954"/>
                <a:ext cx="172" cy="34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72" name="Group 59"/>
          <p:cNvGrpSpPr>
            <a:grpSpLocks/>
          </p:cNvGrpSpPr>
          <p:nvPr/>
        </p:nvGrpSpPr>
        <p:grpSpPr bwMode="auto">
          <a:xfrm>
            <a:off x="6440491" y="3917963"/>
            <a:ext cx="1857375" cy="1081087"/>
            <a:chOff x="4944" y="1655"/>
            <a:chExt cx="1170" cy="681"/>
          </a:xfrm>
        </p:grpSpPr>
        <p:pic>
          <p:nvPicPr>
            <p:cNvPr id="173" name="Picture 6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44" y="2018"/>
              <a:ext cx="278" cy="318"/>
            </a:xfrm>
            <a:prstGeom prst="rect">
              <a:avLst/>
            </a:prstGeom>
            <a:noFill/>
          </p:spPr>
        </p:pic>
        <p:pic>
          <p:nvPicPr>
            <p:cNvPr id="174" name="Picture 6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217" y="2018"/>
              <a:ext cx="278" cy="318"/>
            </a:xfrm>
            <a:prstGeom prst="rect">
              <a:avLst/>
            </a:prstGeom>
            <a:noFill/>
          </p:spPr>
        </p:pic>
        <p:pic>
          <p:nvPicPr>
            <p:cNvPr id="175" name="Picture 6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034" y="1655"/>
              <a:ext cx="278" cy="318"/>
            </a:xfrm>
            <a:prstGeom prst="rect">
              <a:avLst/>
            </a:prstGeom>
            <a:noFill/>
          </p:spPr>
        </p:pic>
        <p:pic>
          <p:nvPicPr>
            <p:cNvPr id="176" name="Picture 6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307" y="1655"/>
              <a:ext cx="278" cy="318"/>
            </a:xfrm>
            <a:prstGeom prst="rect">
              <a:avLst/>
            </a:prstGeom>
            <a:noFill/>
          </p:spPr>
        </p:pic>
        <p:pic>
          <p:nvPicPr>
            <p:cNvPr id="177" name="Picture 6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489" y="2018"/>
              <a:ext cx="278" cy="318"/>
            </a:xfrm>
            <a:prstGeom prst="rect">
              <a:avLst/>
            </a:prstGeom>
            <a:noFill/>
          </p:spPr>
        </p:pic>
        <p:pic>
          <p:nvPicPr>
            <p:cNvPr id="178" name="Picture 6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91" y="1781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79" name="Picture 6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42" y="1781"/>
              <a:ext cx="172" cy="348"/>
            </a:xfrm>
            <a:prstGeom prst="rect">
              <a:avLst/>
            </a:prstGeom>
            <a:noFill/>
          </p:spPr>
        </p:pic>
      </p:grpSp>
      <p:sp>
        <p:nvSpPr>
          <p:cNvPr id="180" name="Text Box 67"/>
          <p:cNvSpPr txBox="1">
            <a:spLocks noChangeArrowheads="1"/>
          </p:cNvSpPr>
          <p:nvPr/>
        </p:nvSpPr>
        <p:spPr bwMode="auto">
          <a:xfrm>
            <a:off x="8240716" y="2909900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181" name="Text Box 68"/>
          <p:cNvSpPr txBox="1">
            <a:spLocks noChangeArrowheads="1"/>
          </p:cNvSpPr>
          <p:nvPr/>
        </p:nvSpPr>
        <p:spPr bwMode="auto">
          <a:xfrm>
            <a:off x="8312153" y="4062425"/>
            <a:ext cx="649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grpSp>
        <p:nvGrpSpPr>
          <p:cNvPr id="182" name="Group 71"/>
          <p:cNvGrpSpPr>
            <a:grpSpLocks/>
          </p:cNvGrpSpPr>
          <p:nvPr/>
        </p:nvGrpSpPr>
        <p:grpSpPr bwMode="auto">
          <a:xfrm>
            <a:off x="5441953" y="2982925"/>
            <a:ext cx="512763" cy="552450"/>
            <a:chOff x="4536" y="954"/>
            <a:chExt cx="323" cy="348"/>
          </a:xfrm>
        </p:grpSpPr>
        <p:pic>
          <p:nvPicPr>
            <p:cNvPr id="183" name="Picture 7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536" y="954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84" name="Picture 7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687" y="954"/>
              <a:ext cx="172" cy="348"/>
            </a:xfrm>
            <a:prstGeom prst="rect">
              <a:avLst/>
            </a:prstGeom>
            <a:noFill/>
          </p:spPr>
        </p:pic>
      </p:grpSp>
      <p:grpSp>
        <p:nvGrpSpPr>
          <p:cNvPr id="185" name="Group 74"/>
          <p:cNvGrpSpPr>
            <a:grpSpLocks/>
          </p:cNvGrpSpPr>
          <p:nvPr/>
        </p:nvGrpSpPr>
        <p:grpSpPr bwMode="auto">
          <a:xfrm>
            <a:off x="5000628" y="4086238"/>
            <a:ext cx="1016000" cy="552450"/>
            <a:chOff x="3946" y="1761"/>
            <a:chExt cx="640" cy="348"/>
          </a:xfrm>
        </p:grpSpPr>
        <p:grpSp>
          <p:nvGrpSpPr>
            <p:cNvPr id="186" name="Group 75"/>
            <p:cNvGrpSpPr>
              <a:grpSpLocks/>
            </p:cNvGrpSpPr>
            <p:nvPr/>
          </p:nvGrpSpPr>
          <p:grpSpPr bwMode="auto">
            <a:xfrm>
              <a:off x="3946" y="1761"/>
              <a:ext cx="323" cy="348"/>
              <a:chOff x="4536" y="954"/>
              <a:chExt cx="323" cy="348"/>
            </a:xfrm>
          </p:grpSpPr>
          <p:pic>
            <p:nvPicPr>
              <p:cNvPr id="190" name="Picture 76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536" y="954"/>
                <a:ext cx="172" cy="348"/>
              </a:xfrm>
              <a:prstGeom prst="rect">
                <a:avLst/>
              </a:prstGeom>
              <a:noFill/>
            </p:spPr>
          </p:pic>
          <p:pic>
            <p:nvPicPr>
              <p:cNvPr id="191" name="Picture 77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687" y="954"/>
                <a:ext cx="172" cy="348"/>
              </a:xfrm>
              <a:prstGeom prst="rect">
                <a:avLst/>
              </a:prstGeom>
              <a:noFill/>
            </p:spPr>
          </p:pic>
        </p:grpSp>
        <p:grpSp>
          <p:nvGrpSpPr>
            <p:cNvPr id="187" name="Group 78"/>
            <p:cNvGrpSpPr>
              <a:grpSpLocks/>
            </p:cNvGrpSpPr>
            <p:nvPr/>
          </p:nvGrpSpPr>
          <p:grpSpPr bwMode="auto">
            <a:xfrm>
              <a:off x="4263" y="1761"/>
              <a:ext cx="323" cy="348"/>
              <a:chOff x="4536" y="954"/>
              <a:chExt cx="323" cy="348"/>
            </a:xfrm>
          </p:grpSpPr>
          <p:pic>
            <p:nvPicPr>
              <p:cNvPr id="188" name="Picture 79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536" y="954"/>
                <a:ext cx="172" cy="348"/>
              </a:xfrm>
              <a:prstGeom prst="rect">
                <a:avLst/>
              </a:prstGeom>
              <a:noFill/>
            </p:spPr>
          </p:pic>
          <p:pic>
            <p:nvPicPr>
              <p:cNvPr id="189" name="Picture 80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687" y="954"/>
                <a:ext cx="172" cy="348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57224" y="3438534"/>
            <a:ext cx="8191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9" name="CasellaDiTesto 198"/>
          <p:cNvSpPr txBox="1"/>
          <p:nvPr/>
        </p:nvSpPr>
        <p:spPr>
          <a:xfrm>
            <a:off x="2143108" y="428604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L’aritmetica egizia</a:t>
            </a:r>
            <a:endParaRPr lang="it-IT" sz="40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80" grpId="0"/>
      <p:bldP spid="1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8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Immagine 79" descr="ibi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081862"/>
            <a:ext cx="2500298" cy="1776138"/>
          </a:xfrm>
          <a:prstGeom prst="rect">
            <a:avLst/>
          </a:prstGeom>
        </p:spPr>
      </p:pic>
      <p:grpSp>
        <p:nvGrpSpPr>
          <p:cNvPr id="81" name="Group 71"/>
          <p:cNvGrpSpPr>
            <a:grpSpLocks/>
          </p:cNvGrpSpPr>
          <p:nvPr/>
        </p:nvGrpSpPr>
        <p:grpSpPr bwMode="auto">
          <a:xfrm>
            <a:off x="5786446" y="5000636"/>
            <a:ext cx="571504" cy="571504"/>
            <a:chOff x="4237" y="2903"/>
            <a:chExt cx="502" cy="475"/>
          </a:xfrm>
        </p:grpSpPr>
        <p:sp>
          <p:nvSpPr>
            <p:cNvPr id="82" name="Oval 72"/>
            <p:cNvSpPr>
              <a:spLocks noChangeArrowheads="1"/>
            </p:cNvSpPr>
            <p:nvPr/>
          </p:nvSpPr>
          <p:spPr bwMode="auto">
            <a:xfrm>
              <a:off x="4237" y="2979"/>
              <a:ext cx="334" cy="100"/>
            </a:xfrm>
            <a:prstGeom prst="ellipse">
              <a:avLst/>
            </a:prstGeom>
            <a:noFill/>
            <a:ln w="72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3" name="AutoShape 73"/>
            <p:cNvSpPr>
              <a:spLocks noChangeArrowheads="1"/>
            </p:cNvSpPr>
            <p:nvPr/>
          </p:nvSpPr>
          <p:spPr bwMode="auto">
            <a:xfrm>
              <a:off x="4513" y="2903"/>
              <a:ext cx="227" cy="340"/>
            </a:xfrm>
            <a:prstGeom prst="roundRect">
              <a:avLst>
                <a:gd name="adj" fmla="val 440"/>
              </a:avLst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4" name="AutoShape 74"/>
            <p:cNvSpPr>
              <a:spLocks noChangeArrowheads="1"/>
            </p:cNvSpPr>
            <p:nvPr/>
          </p:nvSpPr>
          <p:spPr bwMode="auto">
            <a:xfrm>
              <a:off x="4467" y="3039"/>
              <a:ext cx="227" cy="340"/>
            </a:xfrm>
            <a:prstGeom prst="roundRect">
              <a:avLst>
                <a:gd name="adj" fmla="val 440"/>
              </a:avLst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92" name="Line 33"/>
          <p:cNvSpPr>
            <a:spLocks noChangeShapeType="1"/>
          </p:cNvSpPr>
          <p:nvPr/>
        </p:nvSpPr>
        <p:spPr bwMode="auto">
          <a:xfrm flipH="1">
            <a:off x="6464622" y="1785926"/>
            <a:ext cx="45719" cy="4572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93" name="Picture 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0580" y="1785926"/>
            <a:ext cx="273050" cy="552450"/>
          </a:xfrm>
          <a:prstGeom prst="rect">
            <a:avLst/>
          </a:prstGeom>
          <a:noFill/>
        </p:spPr>
      </p:pic>
      <p:grpSp>
        <p:nvGrpSpPr>
          <p:cNvPr id="94" name="Group 40"/>
          <p:cNvGrpSpPr>
            <a:grpSpLocks/>
          </p:cNvGrpSpPr>
          <p:nvPr/>
        </p:nvGrpSpPr>
        <p:grpSpPr bwMode="auto">
          <a:xfrm>
            <a:off x="5726118" y="2714620"/>
            <a:ext cx="512762" cy="552450"/>
            <a:chOff x="4536" y="954"/>
            <a:chExt cx="323" cy="348"/>
          </a:xfrm>
        </p:grpSpPr>
        <p:pic>
          <p:nvPicPr>
            <p:cNvPr id="95" name="Picture 4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36" y="954"/>
              <a:ext cx="172" cy="348"/>
            </a:xfrm>
            <a:prstGeom prst="rect">
              <a:avLst/>
            </a:prstGeom>
            <a:noFill/>
          </p:spPr>
        </p:pic>
        <p:pic>
          <p:nvPicPr>
            <p:cNvPr id="96" name="Picture 4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87" y="954"/>
              <a:ext cx="172" cy="348"/>
            </a:xfrm>
            <a:prstGeom prst="rect">
              <a:avLst/>
            </a:prstGeom>
            <a:noFill/>
          </p:spPr>
        </p:pic>
      </p:grpSp>
      <p:grpSp>
        <p:nvGrpSpPr>
          <p:cNvPr id="97" name="Group 52"/>
          <p:cNvGrpSpPr>
            <a:grpSpLocks/>
          </p:cNvGrpSpPr>
          <p:nvPr/>
        </p:nvGrpSpPr>
        <p:grpSpPr bwMode="auto">
          <a:xfrm>
            <a:off x="5286380" y="3876682"/>
            <a:ext cx="1016000" cy="552450"/>
            <a:chOff x="3946" y="1761"/>
            <a:chExt cx="640" cy="348"/>
          </a:xfrm>
        </p:grpSpPr>
        <p:grpSp>
          <p:nvGrpSpPr>
            <p:cNvPr id="98" name="Group 53"/>
            <p:cNvGrpSpPr>
              <a:grpSpLocks/>
            </p:cNvGrpSpPr>
            <p:nvPr/>
          </p:nvGrpSpPr>
          <p:grpSpPr bwMode="auto">
            <a:xfrm>
              <a:off x="3946" y="1761"/>
              <a:ext cx="323" cy="348"/>
              <a:chOff x="4536" y="954"/>
              <a:chExt cx="323" cy="348"/>
            </a:xfrm>
          </p:grpSpPr>
          <p:pic>
            <p:nvPicPr>
              <p:cNvPr id="102" name="Picture 5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536" y="954"/>
                <a:ext cx="172" cy="348"/>
              </a:xfrm>
              <a:prstGeom prst="rect">
                <a:avLst/>
              </a:prstGeom>
              <a:noFill/>
            </p:spPr>
          </p:pic>
          <p:pic>
            <p:nvPicPr>
              <p:cNvPr id="103" name="Picture 5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687" y="954"/>
                <a:ext cx="172" cy="348"/>
              </a:xfrm>
              <a:prstGeom prst="rect">
                <a:avLst/>
              </a:prstGeom>
              <a:noFill/>
            </p:spPr>
          </p:pic>
        </p:grpSp>
        <p:grpSp>
          <p:nvGrpSpPr>
            <p:cNvPr id="99" name="Group 56"/>
            <p:cNvGrpSpPr>
              <a:grpSpLocks/>
            </p:cNvGrpSpPr>
            <p:nvPr/>
          </p:nvGrpSpPr>
          <p:grpSpPr bwMode="auto">
            <a:xfrm>
              <a:off x="4263" y="1761"/>
              <a:ext cx="323" cy="348"/>
              <a:chOff x="4536" y="954"/>
              <a:chExt cx="323" cy="348"/>
            </a:xfrm>
          </p:grpSpPr>
          <p:pic>
            <p:nvPicPr>
              <p:cNvPr id="100" name="Picture 5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536" y="954"/>
                <a:ext cx="172" cy="348"/>
              </a:xfrm>
              <a:prstGeom prst="rect">
                <a:avLst/>
              </a:prstGeom>
              <a:noFill/>
            </p:spPr>
          </p:pic>
          <p:pic>
            <p:nvPicPr>
              <p:cNvPr id="101" name="Picture 58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687" y="954"/>
                <a:ext cx="172" cy="34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4" name="Text Box 67"/>
          <p:cNvSpPr txBox="1">
            <a:spLocks noChangeArrowheads="1"/>
          </p:cNvSpPr>
          <p:nvPr/>
        </p:nvSpPr>
        <p:spPr bwMode="auto">
          <a:xfrm>
            <a:off x="8501090" y="2714620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105" name="Text Box 68"/>
          <p:cNvSpPr txBox="1">
            <a:spLocks noChangeArrowheads="1"/>
          </p:cNvSpPr>
          <p:nvPr/>
        </p:nvSpPr>
        <p:spPr bwMode="auto">
          <a:xfrm>
            <a:off x="8494744" y="3929066"/>
            <a:ext cx="649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grpSp>
        <p:nvGrpSpPr>
          <p:cNvPr id="127" name="Group 23"/>
          <p:cNvGrpSpPr>
            <a:grpSpLocks/>
          </p:cNvGrpSpPr>
          <p:nvPr/>
        </p:nvGrpSpPr>
        <p:grpSpPr bwMode="auto">
          <a:xfrm>
            <a:off x="6858016" y="1785926"/>
            <a:ext cx="1143008" cy="500066"/>
            <a:chOff x="4743" y="474"/>
            <a:chExt cx="578" cy="296"/>
          </a:xfrm>
        </p:grpSpPr>
        <p:pic>
          <p:nvPicPr>
            <p:cNvPr id="128" name="Picture 2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81" y="476"/>
              <a:ext cx="140" cy="294"/>
            </a:xfrm>
            <a:prstGeom prst="rect">
              <a:avLst/>
            </a:prstGeom>
            <a:noFill/>
          </p:spPr>
        </p:pic>
        <p:pic>
          <p:nvPicPr>
            <p:cNvPr id="129" name="Picture 2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899" y="476"/>
              <a:ext cx="140" cy="293"/>
            </a:xfrm>
            <a:prstGeom prst="rect">
              <a:avLst/>
            </a:prstGeom>
            <a:noFill/>
          </p:spPr>
        </p:pic>
        <p:pic>
          <p:nvPicPr>
            <p:cNvPr id="130" name="Picture 2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047" y="476"/>
              <a:ext cx="140" cy="293"/>
            </a:xfrm>
            <a:prstGeom prst="rect">
              <a:avLst/>
            </a:prstGeom>
            <a:noFill/>
          </p:spPr>
        </p:pic>
        <p:pic>
          <p:nvPicPr>
            <p:cNvPr id="131" name="Picture 2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43" y="474"/>
              <a:ext cx="140" cy="294"/>
            </a:xfrm>
            <a:prstGeom prst="rect">
              <a:avLst/>
            </a:prstGeom>
            <a:noFill/>
          </p:spPr>
        </p:pic>
      </p:grpSp>
      <p:grpSp>
        <p:nvGrpSpPr>
          <p:cNvPr id="132" name="Group 31"/>
          <p:cNvGrpSpPr>
            <a:grpSpLocks/>
          </p:cNvGrpSpPr>
          <p:nvPr/>
        </p:nvGrpSpPr>
        <p:grpSpPr bwMode="auto">
          <a:xfrm>
            <a:off x="6971396" y="2500306"/>
            <a:ext cx="1071570" cy="1044575"/>
            <a:chOff x="4731" y="997"/>
            <a:chExt cx="578" cy="613"/>
          </a:xfrm>
        </p:grpSpPr>
        <p:pic>
          <p:nvPicPr>
            <p:cNvPr id="133" name="Picture 3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169" y="999"/>
              <a:ext cx="140" cy="294"/>
            </a:xfrm>
            <a:prstGeom prst="rect">
              <a:avLst/>
            </a:prstGeom>
            <a:noFill/>
          </p:spPr>
        </p:pic>
        <p:pic>
          <p:nvPicPr>
            <p:cNvPr id="134" name="Picture 3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87" y="999"/>
              <a:ext cx="140" cy="293"/>
            </a:xfrm>
            <a:prstGeom prst="rect">
              <a:avLst/>
            </a:prstGeom>
            <a:noFill/>
          </p:spPr>
        </p:pic>
        <p:pic>
          <p:nvPicPr>
            <p:cNvPr id="135" name="Picture 3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035" y="999"/>
              <a:ext cx="140" cy="293"/>
            </a:xfrm>
            <a:prstGeom prst="rect">
              <a:avLst/>
            </a:prstGeom>
            <a:noFill/>
          </p:spPr>
        </p:pic>
        <p:pic>
          <p:nvPicPr>
            <p:cNvPr id="136" name="Picture 3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731" y="997"/>
              <a:ext cx="140" cy="294"/>
            </a:xfrm>
            <a:prstGeom prst="rect">
              <a:avLst/>
            </a:prstGeom>
            <a:noFill/>
          </p:spPr>
        </p:pic>
        <p:pic>
          <p:nvPicPr>
            <p:cNvPr id="137" name="Picture 3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169" y="1316"/>
              <a:ext cx="140" cy="294"/>
            </a:xfrm>
            <a:prstGeom prst="rect">
              <a:avLst/>
            </a:prstGeom>
            <a:noFill/>
          </p:spPr>
        </p:pic>
        <p:pic>
          <p:nvPicPr>
            <p:cNvPr id="138" name="Picture 37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87" y="1316"/>
              <a:ext cx="140" cy="293"/>
            </a:xfrm>
            <a:prstGeom prst="rect">
              <a:avLst/>
            </a:prstGeom>
            <a:noFill/>
          </p:spPr>
        </p:pic>
        <p:pic>
          <p:nvPicPr>
            <p:cNvPr id="139" name="Picture 3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035" y="1316"/>
              <a:ext cx="140" cy="293"/>
            </a:xfrm>
            <a:prstGeom prst="rect">
              <a:avLst/>
            </a:prstGeom>
            <a:noFill/>
          </p:spPr>
        </p:pic>
        <p:pic>
          <p:nvPicPr>
            <p:cNvPr id="140" name="Picture 3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731" y="1314"/>
              <a:ext cx="140" cy="294"/>
            </a:xfrm>
            <a:prstGeom prst="rect">
              <a:avLst/>
            </a:prstGeom>
            <a:noFill/>
          </p:spPr>
        </p:pic>
      </p:grpSp>
      <p:grpSp>
        <p:nvGrpSpPr>
          <p:cNvPr id="141" name="Group 45"/>
          <p:cNvGrpSpPr>
            <a:grpSpLocks/>
          </p:cNvGrpSpPr>
          <p:nvPr/>
        </p:nvGrpSpPr>
        <p:grpSpPr bwMode="auto">
          <a:xfrm>
            <a:off x="6858016" y="3643314"/>
            <a:ext cx="1428760" cy="1143008"/>
            <a:chOff x="4610" y="1858"/>
            <a:chExt cx="775" cy="635"/>
          </a:xfrm>
        </p:grpSpPr>
        <p:pic>
          <p:nvPicPr>
            <p:cNvPr id="142" name="Picture 46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084" y="1859"/>
              <a:ext cx="140" cy="294"/>
            </a:xfrm>
            <a:prstGeom prst="rect">
              <a:avLst/>
            </a:prstGeom>
            <a:noFill/>
          </p:spPr>
        </p:pic>
        <p:pic>
          <p:nvPicPr>
            <p:cNvPr id="143" name="Picture 47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928" y="1858"/>
              <a:ext cx="140" cy="294"/>
            </a:xfrm>
            <a:prstGeom prst="rect">
              <a:avLst/>
            </a:prstGeom>
            <a:noFill/>
          </p:spPr>
        </p:pic>
        <p:pic>
          <p:nvPicPr>
            <p:cNvPr id="144" name="Picture 4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080" y="2200"/>
              <a:ext cx="140" cy="293"/>
            </a:xfrm>
            <a:prstGeom prst="rect">
              <a:avLst/>
            </a:prstGeom>
            <a:noFill/>
          </p:spPr>
        </p:pic>
        <p:pic>
          <p:nvPicPr>
            <p:cNvPr id="145" name="Picture 4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228" y="2200"/>
              <a:ext cx="140" cy="293"/>
            </a:xfrm>
            <a:prstGeom prst="rect">
              <a:avLst/>
            </a:prstGeom>
            <a:noFill/>
          </p:spPr>
        </p:pic>
        <p:pic>
          <p:nvPicPr>
            <p:cNvPr id="146" name="Picture 5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924" y="2198"/>
              <a:ext cx="140" cy="294"/>
            </a:xfrm>
            <a:prstGeom prst="rect">
              <a:avLst/>
            </a:prstGeom>
            <a:noFill/>
          </p:spPr>
        </p:pic>
        <p:pic>
          <p:nvPicPr>
            <p:cNvPr id="147" name="Picture 51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610" y="1987"/>
              <a:ext cx="258" cy="306"/>
            </a:xfrm>
            <a:prstGeom prst="rect">
              <a:avLst/>
            </a:prstGeom>
            <a:noFill/>
          </p:spPr>
        </p:pic>
        <p:pic>
          <p:nvPicPr>
            <p:cNvPr id="148" name="Picture 5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245" y="1866"/>
              <a:ext cx="140" cy="294"/>
            </a:xfrm>
            <a:prstGeom prst="rect">
              <a:avLst/>
            </a:prstGeom>
            <a:noFill/>
          </p:spPr>
        </p:pic>
      </p:grpSp>
      <p:grpSp>
        <p:nvGrpSpPr>
          <p:cNvPr id="149" name="Group 40"/>
          <p:cNvGrpSpPr>
            <a:grpSpLocks/>
          </p:cNvGrpSpPr>
          <p:nvPr/>
        </p:nvGrpSpPr>
        <p:grpSpPr bwMode="auto">
          <a:xfrm>
            <a:off x="7215206" y="4929198"/>
            <a:ext cx="512762" cy="552450"/>
            <a:chOff x="4536" y="954"/>
            <a:chExt cx="323" cy="348"/>
          </a:xfrm>
        </p:grpSpPr>
        <p:pic>
          <p:nvPicPr>
            <p:cNvPr id="150" name="Picture 4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36" y="954"/>
              <a:ext cx="172" cy="348"/>
            </a:xfrm>
            <a:prstGeom prst="rect">
              <a:avLst/>
            </a:prstGeom>
            <a:noFill/>
          </p:spPr>
        </p:pic>
        <p:pic>
          <p:nvPicPr>
            <p:cNvPr id="151" name="Picture 4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87" y="954"/>
              <a:ext cx="172" cy="348"/>
            </a:xfrm>
            <a:prstGeom prst="rect">
              <a:avLst/>
            </a:prstGeom>
            <a:noFill/>
          </p:spPr>
        </p:pic>
      </p:grpSp>
      <p:grpSp>
        <p:nvGrpSpPr>
          <p:cNvPr id="156" name="Gruppo 155"/>
          <p:cNvGrpSpPr/>
          <p:nvPr/>
        </p:nvGrpSpPr>
        <p:grpSpPr>
          <a:xfrm>
            <a:off x="928662" y="1928802"/>
            <a:ext cx="3294063" cy="928694"/>
            <a:chOff x="928662" y="1928802"/>
            <a:chExt cx="3294063" cy="928694"/>
          </a:xfrm>
        </p:grpSpPr>
        <p:pic>
          <p:nvPicPr>
            <p:cNvPr id="114" name="Picture 8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125637" y="1930390"/>
              <a:ext cx="222250" cy="466725"/>
            </a:xfrm>
            <a:prstGeom prst="rect">
              <a:avLst/>
            </a:prstGeom>
            <a:noFill/>
          </p:spPr>
        </p:pic>
        <p:pic>
          <p:nvPicPr>
            <p:cNvPr id="115" name="Picture 9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877987" y="1928802"/>
              <a:ext cx="222250" cy="466725"/>
            </a:xfrm>
            <a:prstGeom prst="rect">
              <a:avLst/>
            </a:prstGeom>
            <a:noFill/>
          </p:spPr>
        </p:pic>
        <p:sp>
          <p:nvSpPr>
            <p:cNvPr id="119" name="Text Box 13"/>
            <p:cNvSpPr txBox="1">
              <a:spLocks noChangeArrowheads="1"/>
            </p:cNvSpPr>
            <p:nvPr/>
          </p:nvSpPr>
          <p:spPr bwMode="auto">
            <a:xfrm>
              <a:off x="2659056" y="2162165"/>
              <a:ext cx="10556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dirty="0">
                  <a:solidFill>
                    <a:schemeClr val="tx1"/>
                  </a:solidFill>
                </a:rPr>
                <a:t>diviso</a:t>
              </a:r>
            </a:p>
          </p:txBody>
        </p:sp>
        <p:pic>
          <p:nvPicPr>
            <p:cNvPr id="120" name="Picture 14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928662" y="2139940"/>
              <a:ext cx="409575" cy="487363"/>
            </a:xfrm>
            <a:prstGeom prst="rect">
              <a:avLst/>
            </a:prstGeom>
            <a:noFill/>
          </p:spPr>
        </p:pic>
        <p:pic>
          <p:nvPicPr>
            <p:cNvPr id="121" name="Picture 15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373162" y="2133590"/>
              <a:ext cx="409575" cy="485775"/>
            </a:xfrm>
            <a:prstGeom prst="rect">
              <a:avLst/>
            </a:prstGeom>
            <a:noFill/>
          </p:spPr>
        </p:pic>
        <p:pic>
          <p:nvPicPr>
            <p:cNvPr id="122" name="Picture 1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000475" y="2206615"/>
              <a:ext cx="222250" cy="466725"/>
            </a:xfrm>
            <a:prstGeom prst="rect">
              <a:avLst/>
            </a:prstGeom>
            <a:noFill/>
          </p:spPr>
        </p:pic>
        <p:pic>
          <p:nvPicPr>
            <p:cNvPr id="123" name="Picture 17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381225" y="1941502"/>
              <a:ext cx="222250" cy="466725"/>
            </a:xfrm>
            <a:prstGeom prst="rect">
              <a:avLst/>
            </a:prstGeom>
            <a:noFill/>
          </p:spPr>
        </p:pic>
        <p:pic>
          <p:nvPicPr>
            <p:cNvPr id="124" name="Picture 18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571850" y="2206615"/>
              <a:ext cx="222250" cy="465138"/>
            </a:xfrm>
            <a:prstGeom prst="rect">
              <a:avLst/>
            </a:prstGeom>
            <a:noFill/>
          </p:spPr>
        </p:pic>
        <p:pic>
          <p:nvPicPr>
            <p:cNvPr id="125" name="Picture 19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786162" y="2206615"/>
              <a:ext cx="222250" cy="465138"/>
            </a:xfrm>
            <a:prstGeom prst="rect">
              <a:avLst/>
            </a:prstGeom>
            <a:noFill/>
          </p:spPr>
        </p:pic>
        <p:pic>
          <p:nvPicPr>
            <p:cNvPr id="126" name="Picture 20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57537" y="2203440"/>
              <a:ext cx="222250" cy="466725"/>
            </a:xfrm>
            <a:prstGeom prst="rect">
              <a:avLst/>
            </a:prstGeom>
            <a:noFill/>
          </p:spPr>
        </p:pic>
        <p:pic>
          <p:nvPicPr>
            <p:cNvPr id="152" name="Picture 1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428856" y="2390771"/>
              <a:ext cx="222250" cy="466725"/>
            </a:xfrm>
            <a:prstGeom prst="rect">
              <a:avLst/>
            </a:prstGeom>
            <a:noFill/>
          </p:spPr>
        </p:pic>
        <p:pic>
          <p:nvPicPr>
            <p:cNvPr id="153" name="Picture 18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000231" y="2390771"/>
              <a:ext cx="222250" cy="465138"/>
            </a:xfrm>
            <a:prstGeom prst="rect">
              <a:avLst/>
            </a:prstGeom>
            <a:noFill/>
          </p:spPr>
        </p:pic>
        <p:pic>
          <p:nvPicPr>
            <p:cNvPr id="154" name="Picture 19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214543" y="2390771"/>
              <a:ext cx="222250" cy="465138"/>
            </a:xfrm>
            <a:prstGeom prst="rect">
              <a:avLst/>
            </a:prstGeom>
            <a:noFill/>
          </p:spPr>
        </p:pic>
        <p:pic>
          <p:nvPicPr>
            <p:cNvPr id="155" name="Picture 20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785918" y="2387596"/>
              <a:ext cx="222250" cy="466725"/>
            </a:xfrm>
            <a:prstGeom prst="rect">
              <a:avLst/>
            </a:prstGeom>
            <a:noFill/>
          </p:spPr>
        </p:pic>
      </p:grpSp>
      <p:grpSp>
        <p:nvGrpSpPr>
          <p:cNvPr id="157" name="Group 64"/>
          <p:cNvGrpSpPr>
            <a:grpSpLocks/>
          </p:cNvGrpSpPr>
          <p:nvPr/>
        </p:nvGrpSpPr>
        <p:grpSpPr bwMode="auto">
          <a:xfrm>
            <a:off x="5715008" y="5786454"/>
            <a:ext cx="428628" cy="428628"/>
            <a:chOff x="4652" y="1746"/>
            <a:chExt cx="411" cy="379"/>
          </a:xfrm>
        </p:grpSpPr>
        <p:sp>
          <p:nvSpPr>
            <p:cNvPr id="158" name="Oval 15"/>
            <p:cNvSpPr>
              <a:spLocks noChangeArrowheads="1"/>
            </p:cNvSpPr>
            <p:nvPr/>
          </p:nvSpPr>
          <p:spPr bwMode="auto">
            <a:xfrm>
              <a:off x="4688" y="1746"/>
              <a:ext cx="334" cy="100"/>
            </a:xfrm>
            <a:prstGeom prst="ellipse">
              <a:avLst/>
            </a:prstGeom>
            <a:noFill/>
            <a:ln w="72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59" name="Picture 16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836" y="1886"/>
              <a:ext cx="130" cy="239"/>
            </a:xfrm>
            <a:prstGeom prst="rect">
              <a:avLst/>
            </a:prstGeom>
            <a:noFill/>
          </p:spPr>
        </p:pic>
        <p:pic>
          <p:nvPicPr>
            <p:cNvPr id="160" name="Picture 17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734" y="1886"/>
              <a:ext cx="130" cy="239"/>
            </a:xfrm>
            <a:prstGeom prst="rect">
              <a:avLst/>
            </a:prstGeom>
            <a:noFill/>
          </p:spPr>
        </p:pic>
        <p:pic>
          <p:nvPicPr>
            <p:cNvPr id="161" name="Picture 18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652" y="1886"/>
              <a:ext cx="130" cy="239"/>
            </a:xfrm>
            <a:prstGeom prst="rect">
              <a:avLst/>
            </a:prstGeom>
            <a:noFill/>
          </p:spPr>
        </p:pic>
        <p:pic>
          <p:nvPicPr>
            <p:cNvPr id="162" name="Picture 19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933" y="1886"/>
              <a:ext cx="130" cy="239"/>
            </a:xfrm>
            <a:prstGeom prst="rect">
              <a:avLst/>
            </a:prstGeom>
            <a:noFill/>
          </p:spPr>
        </p:pic>
      </p:grpSp>
      <p:pic>
        <p:nvPicPr>
          <p:cNvPr id="163" name="Picture 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5643578"/>
            <a:ext cx="273050" cy="55245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85786" y="3429000"/>
            <a:ext cx="20193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2" name="Text Box 67"/>
          <p:cNvSpPr txBox="1">
            <a:spLocks noChangeArrowheads="1"/>
          </p:cNvSpPr>
          <p:nvPr/>
        </p:nvSpPr>
        <p:spPr bwMode="auto">
          <a:xfrm>
            <a:off x="8494713" y="5000636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173" name="Text Box 67"/>
          <p:cNvSpPr txBox="1">
            <a:spLocks noChangeArrowheads="1"/>
          </p:cNvSpPr>
          <p:nvPr/>
        </p:nvSpPr>
        <p:spPr bwMode="auto">
          <a:xfrm>
            <a:off x="8494713" y="5643578"/>
            <a:ext cx="64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FF0000"/>
                </a:solidFill>
                <a:cs typeface="Times New Roman" pitchFamily="18" charset="0"/>
              </a:rPr>
              <a:t>←</a:t>
            </a:r>
          </a:p>
        </p:txBody>
      </p:sp>
      <p:sp>
        <p:nvSpPr>
          <p:cNvPr id="174" name="CasellaDiTesto 173"/>
          <p:cNvSpPr txBox="1"/>
          <p:nvPr/>
        </p:nvSpPr>
        <p:spPr>
          <a:xfrm>
            <a:off x="2143108" y="428604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latin typeface="Berlin Sans FB" pitchFamily="34" charset="0"/>
              </a:rPr>
              <a:t>2. L’aritmetica egizia</a:t>
            </a:r>
            <a:endParaRPr lang="it-IT" sz="40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104" grpId="0"/>
      <p:bldP spid="105" grpId="0"/>
      <p:bldP spid="172" grpId="0"/>
      <p:bldP spid="17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696</Words>
  <Application>Microsoft Office PowerPoint</Application>
  <PresentationFormat>Presentazione su schermo (4:3)</PresentationFormat>
  <Paragraphs>335</Paragraphs>
  <Slides>21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Progetto Lauree Scientifiche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Lauree Scientifiche</dc:title>
  <dc:creator>User</dc:creator>
  <cp:lastModifiedBy>User</cp:lastModifiedBy>
  <cp:revision>40</cp:revision>
  <dcterms:created xsi:type="dcterms:W3CDTF">2015-10-01T07:53:52Z</dcterms:created>
  <dcterms:modified xsi:type="dcterms:W3CDTF">2015-10-13T15:04:21Z</dcterms:modified>
</cp:coreProperties>
</file>