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Default Extension="wmv" ContentType="video/x-ms-wmv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13.xml" ContentType="application/vnd.openxmlformats-officedocument.presentationml.tag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ags/tag2.xml" ContentType="application/vnd.openxmlformats-officedocument.presentationml.tags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4" r:id="rId27"/>
    <p:sldId id="285" r:id="rId28"/>
    <p:sldId id="282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300" r:id="rId42"/>
    <p:sldId id="301" r:id="rId43"/>
    <p:sldId id="302" r:id="rId44"/>
    <p:sldId id="303" r:id="rId45"/>
    <p:sldId id="304" r:id="rId46"/>
    <p:sldId id="305" r:id="rId47"/>
    <p:sldId id="307" r:id="rId48"/>
    <p:sldId id="308" r:id="rId49"/>
    <p:sldId id="309" r:id="rId50"/>
    <p:sldId id="310" r:id="rId51"/>
    <p:sldId id="312" r:id="rId52"/>
    <p:sldId id="313" r:id="rId53"/>
    <p:sldId id="314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8" y="-2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405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538EF-4E96-484B-8332-BD74081E5E27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4907A-4D5B-4698-9689-76320BA76788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178758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55FB1-DADC-4253-8395-CA9EC107553B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F4907A-4D5B-4698-9689-76320BA76788}" type="slidenum">
              <a:rPr lang="it-IT" smtClean="0"/>
              <a:pPr/>
              <a:t>40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25819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55FB1-DADC-4253-8395-CA9EC107553B}" type="slidenum">
              <a:rPr lang="it-IT" smtClean="0"/>
              <a:pPr/>
              <a:t>43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55FB1-DADC-4253-8395-CA9EC107553B}" type="slidenum">
              <a:rPr lang="it-IT" smtClean="0"/>
              <a:pPr/>
              <a:t>46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653989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763026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95521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362365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824148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156096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7980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824710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86426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68708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1934847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230355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48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A33522-5272-4874-9EDA-01E0CB19F3F2}" type="datetimeFigureOut">
              <a:rPr lang="it-IT" smtClean="0"/>
              <a:pPr/>
              <a:t>22/04/2011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E3925-3884-416C-9F39-6D8635835A3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358505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microsoft.com/office/2007/relationships/media" Target="../media/media1.wm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wm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wmv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wmv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openxmlformats.org/officeDocument/2006/relationships/tags" Target="../tags/tag9.xml"/><Relationship Id="rId5" Type="http://schemas.openxmlformats.org/officeDocument/2006/relationships/image" Target="../media/image27.png"/><Relationship Id="rId4" Type="http://schemas.microsoft.com/office/2007/relationships/media" Target="../media/media5.wm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hyperlink" Target="Composizione%20di%20simmetrie%20assiali.pptx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6.wmv"/><Relationship Id="rId6" Type="http://schemas.openxmlformats.org/officeDocument/2006/relationships/image" Target="../media/image50.png"/><Relationship Id="rId5" Type="http://schemas.microsoft.com/office/2007/relationships/media" Target="../media/media6.wm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7.wmv"/><Relationship Id="rId6" Type="http://schemas.openxmlformats.org/officeDocument/2006/relationships/image" Target="../media/image52.png"/><Relationship Id="rId5" Type="http://schemas.microsoft.com/office/2007/relationships/media" Target="../media/media7.wm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CD\Desktop\I.C.%20Petrarca\Il%20fascino%20delle%20simmetrie%20(con%20filmati%20wmv)\COMP%20SIMM%20ASSIALE3.avi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wmv"/><Relationship Id="rId1" Type="http://schemas.openxmlformats.org/officeDocument/2006/relationships/tags" Target="../tags/tag14.xml"/><Relationship Id="rId5" Type="http://schemas.openxmlformats.org/officeDocument/2006/relationships/image" Target="../media/image57.png"/><Relationship Id="rId4" Type="http://schemas.microsoft.com/office/2007/relationships/media" Target="../media/media9.wmv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media" Target="../media/media10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0.wmv"/><Relationship Id="rId4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media" Target="../media/media11.wm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1.wmv"/><Relationship Id="rId4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Simmetria e matematica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145" y="1610101"/>
            <a:ext cx="5091708" cy="4506161"/>
          </a:xfrm>
        </p:spPr>
      </p:pic>
    </p:spTree>
    <p:extLst>
      <p:ext uri="{BB962C8B-B14F-4D97-AF65-F5344CB8AC3E}">
        <p14:creationId xmlns="" xmlns:p14="http://schemas.microsoft.com/office/powerpoint/2010/main" val="1726340592"/>
      </p:ext>
    </p:extLst>
  </p:cSld>
  <p:clrMapOvr>
    <a:masterClrMapping/>
  </p:clrMapOvr>
  <p:transition spd="slow" advTm="2094">
    <p:wheel spokes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DSCN133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823" y="45881"/>
            <a:ext cx="9098648" cy="6824586"/>
          </a:xfr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96595246"/>
      </p:ext>
    </p:extLst>
  </p:cSld>
  <p:clrMapOvr>
    <a:masterClrMapping/>
  </p:clrMapOvr>
  <p:transition spd="slow" advTm="1289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4"/>
        <p14:stopEvt time="11102" objId="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DSCN1331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-25281"/>
            <a:ext cx="9128974" cy="6847332"/>
          </a:xfrm>
        </p:spPr>
      </p:pic>
    </p:spTree>
    <p:extLst>
      <p:ext uri="{BB962C8B-B14F-4D97-AF65-F5344CB8AC3E}">
        <p14:creationId xmlns="" xmlns:p14="http://schemas.microsoft.com/office/powerpoint/2010/main" val="158533036"/>
      </p:ext>
    </p:extLst>
  </p:cSld>
  <p:clrMapOvr>
    <a:masterClrMapping/>
  </p:clrMapOvr>
  <p:transition spd="slow" advTm="1331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4"/>
        <p14:stopEvt time="12551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-3607164"/>
            <a:ext cx="7848872" cy="10465163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4075" y="1124744"/>
            <a:ext cx="8229600" cy="3401219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b="1" dirty="0">
                <a:latin typeface="Georgia" pitchFamily="18" charset="0"/>
              </a:rPr>
              <a:t> 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La traslazione è una isometria diretta (non cambia il verso del piano) e non possiede punti uniti (o fissi)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621172249"/>
      </p:ext>
    </p:extLst>
  </p:cSld>
  <p:clrMapOvr>
    <a:masterClrMapping/>
  </p:clrMapOvr>
  <p:transition spd="slow" advTm="65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47002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SIMMETRIA ASSIALE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59632" y="980728"/>
            <a:ext cx="6400800" cy="1752600"/>
          </a:xfrm>
        </p:spPr>
        <p:txBody>
          <a:bodyPr>
            <a:normAutofit/>
          </a:bodyPr>
          <a:lstStyle/>
          <a:p>
            <a:r>
              <a:rPr lang="it-IT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RIBALTAMENTO </a:t>
            </a:r>
          </a:p>
          <a:p>
            <a:r>
              <a:rPr lang="it-IT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+mj-cs"/>
              </a:rPr>
              <a:t>E</a:t>
            </a:r>
          </a:p>
        </p:txBody>
      </p:sp>
      <p:pic>
        <p:nvPicPr>
          <p:cNvPr id="4" name="Immagine 3" descr="rib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4221088"/>
            <a:ext cx="2300527" cy="16561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88836021"/>
      </p:ext>
    </p:extLst>
  </p:cSld>
  <p:clrMapOvr>
    <a:masterClrMapping/>
  </p:clrMapOvr>
  <p:transition spd="slow" advTm="1516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11000">
              <a:srgbClr val="D4DEFF"/>
            </a:gs>
            <a:gs pos="94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3528" y="404664"/>
            <a:ext cx="4176464" cy="612068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it-IT" sz="2600" dirty="0" smtClean="0">
                <a:latin typeface="Georgia" pitchFamily="18" charset="0"/>
              </a:rPr>
              <a:t>Ci siamo serviti della piegatura di un foglio per visualizzare il movimento:</a:t>
            </a:r>
          </a:p>
          <a:p>
            <a:pPr>
              <a:lnSpc>
                <a:spcPct val="160000"/>
              </a:lnSpc>
            </a:pPr>
            <a:r>
              <a:rPr lang="it-IT" sz="2600" dirty="0" smtClean="0">
                <a:latin typeface="Georgia" pitchFamily="18" charset="0"/>
              </a:rPr>
              <a:t> il </a:t>
            </a:r>
            <a:r>
              <a:rPr lang="it-IT" sz="2600" dirty="0">
                <a:latin typeface="Georgia" pitchFamily="18" charset="0"/>
              </a:rPr>
              <a:t>foglio di carta </a:t>
            </a:r>
            <a:r>
              <a:rPr lang="it-IT" sz="2600" dirty="0" smtClean="0">
                <a:latin typeface="Georgia" pitchFamily="18" charset="0"/>
              </a:rPr>
              <a:t> rappresenta il </a:t>
            </a:r>
            <a:r>
              <a:rPr lang="it-IT" sz="2600" dirty="0">
                <a:latin typeface="Georgia" pitchFamily="18" charset="0"/>
              </a:rPr>
              <a:t>piano, </a:t>
            </a:r>
            <a:endParaRPr lang="it-IT" sz="2600" dirty="0" smtClean="0">
              <a:latin typeface="Georgia" pitchFamily="18" charset="0"/>
            </a:endParaRPr>
          </a:p>
          <a:p>
            <a:pPr>
              <a:lnSpc>
                <a:spcPct val="160000"/>
              </a:lnSpc>
            </a:pPr>
            <a:r>
              <a:rPr lang="it-IT" sz="2600" dirty="0" smtClean="0">
                <a:latin typeface="Georgia" pitchFamily="18" charset="0"/>
              </a:rPr>
              <a:t>una </a:t>
            </a:r>
            <a:r>
              <a:rPr lang="it-IT" sz="2600" dirty="0">
                <a:latin typeface="Georgia" pitchFamily="18" charset="0"/>
              </a:rPr>
              <a:t>piegatura del foglio “è” una retta r, </a:t>
            </a:r>
            <a:endParaRPr lang="it-IT" sz="2600" dirty="0" smtClean="0">
              <a:latin typeface="Georgia" pitchFamily="18" charset="0"/>
            </a:endParaRPr>
          </a:p>
          <a:p>
            <a:pPr>
              <a:lnSpc>
                <a:spcPct val="160000"/>
              </a:lnSpc>
            </a:pPr>
            <a:r>
              <a:rPr lang="it-IT" sz="2600" dirty="0" smtClean="0">
                <a:latin typeface="Georgia" pitchFamily="18" charset="0"/>
              </a:rPr>
              <a:t>i </a:t>
            </a:r>
            <a:r>
              <a:rPr lang="it-IT" sz="2600" dirty="0">
                <a:latin typeface="Georgia" pitchFamily="18" charset="0"/>
              </a:rPr>
              <a:t>due lembi del foglio “sono” i due semipiani  </a:t>
            </a:r>
            <a:r>
              <a:rPr lang="it-IT" sz="2600" dirty="0">
                <a:latin typeface="Georgia" pitchFamily="18" charset="0"/>
                <a:sym typeface="Symbol"/>
              </a:rPr>
              <a:t></a:t>
            </a:r>
            <a:r>
              <a:rPr lang="it-IT" sz="2600" dirty="0">
                <a:latin typeface="Georgia" pitchFamily="18" charset="0"/>
              </a:rPr>
              <a:t>  e </a:t>
            </a:r>
            <a:r>
              <a:rPr lang="it-IT" sz="2600" dirty="0">
                <a:latin typeface="Georgia" pitchFamily="18" charset="0"/>
                <a:sym typeface="Symbol"/>
              </a:rPr>
              <a:t></a:t>
            </a:r>
            <a:r>
              <a:rPr lang="it-IT" sz="2600" dirty="0">
                <a:latin typeface="Georgia" pitchFamily="18" charset="0"/>
              </a:rPr>
              <a:t>’ di bordo r.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it-IT" sz="2600" dirty="0">
                <a:latin typeface="Georgia" pitchFamily="18" charset="0"/>
              </a:rPr>
              <a:t>Con uno spillo </a:t>
            </a:r>
            <a:r>
              <a:rPr lang="it-IT" sz="2600" dirty="0" smtClean="0">
                <a:latin typeface="Georgia" pitchFamily="18" charset="0"/>
              </a:rPr>
              <a:t>abbiamo  forato il foglio, piegato lungo r,   </a:t>
            </a:r>
            <a:r>
              <a:rPr lang="it-IT" sz="2600" dirty="0">
                <a:latin typeface="Georgia" pitchFamily="18" charset="0"/>
              </a:rPr>
              <a:t>in un punto </a:t>
            </a:r>
            <a:r>
              <a:rPr lang="it-IT" sz="2600" dirty="0" smtClean="0">
                <a:latin typeface="Georgia" pitchFamily="18" charset="0"/>
              </a:rPr>
              <a:t>A </a:t>
            </a:r>
            <a:r>
              <a:rPr lang="it-IT" sz="2600" dirty="0">
                <a:latin typeface="Georgia" pitchFamily="18" charset="0"/>
              </a:rPr>
              <a:t>scelto a </a:t>
            </a:r>
            <a:r>
              <a:rPr lang="it-IT" sz="2600" dirty="0" smtClean="0">
                <a:latin typeface="Georgia" pitchFamily="18" charset="0"/>
              </a:rPr>
              <a:t>piacere e abbiamo ottenuto così il simmetrico di A che abbiamo chiamato  A’.  Abbiamo  fatto la stessa cosa anche per i punti B e C.</a:t>
            </a:r>
            <a:endParaRPr lang="it-IT" sz="2600" dirty="0">
              <a:latin typeface="Georgia" pitchFamily="18" charset="0"/>
            </a:endParaRPr>
          </a:p>
          <a:p>
            <a:pPr>
              <a:buNone/>
            </a:pPr>
            <a:endParaRPr lang="it-IT" dirty="0"/>
          </a:p>
        </p:txBody>
      </p:sp>
      <p:pic>
        <p:nvPicPr>
          <p:cNvPr id="6" name="Immagine 5" descr="DSCN11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11552" y="404664"/>
            <a:ext cx="3840427" cy="2880320"/>
          </a:xfrm>
          <a:prstGeom prst="rect">
            <a:avLst/>
          </a:prstGeom>
        </p:spPr>
      </p:pic>
      <p:pic>
        <p:nvPicPr>
          <p:cNvPr id="7" name="Immagine 6" descr="DSCN11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3645024"/>
            <a:ext cx="3323861" cy="249289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0857672"/>
      </p:ext>
    </p:extLst>
  </p:cSld>
  <p:clrMapOvr>
    <a:masterClrMapping/>
  </p:clrMapOvr>
  <p:transition spd="slow" advTm="975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DSCN1189A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Abbiamo scoperto che..</a:t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95528" y="2060848"/>
            <a:ext cx="4248472" cy="2060848"/>
          </a:xfrm>
        </p:spPr>
        <p:txBody>
          <a:bodyPr>
            <a:normAutofit/>
          </a:bodyPr>
          <a:lstStyle/>
          <a:p>
            <a:pPr lvl="0" indent="22225">
              <a:buNone/>
            </a:pPr>
            <a:endParaRPr lang="it-IT" sz="2600" dirty="0">
              <a:latin typeface="Georgia" pitchFamily="18" charset="0"/>
            </a:endParaRPr>
          </a:p>
          <a:p>
            <a:pPr lvl="0" indent="22225">
              <a:lnSpc>
                <a:spcPct val="170000"/>
              </a:lnSpc>
              <a:buNone/>
            </a:pPr>
            <a:r>
              <a:rPr lang="it-IT" sz="2000" dirty="0">
                <a:latin typeface="Georgia" pitchFamily="18" charset="0"/>
              </a:rPr>
              <a:t>i punti di un semipiano vanno in punti </a:t>
            </a:r>
            <a:r>
              <a:rPr lang="it-IT" sz="2000" dirty="0" smtClean="0">
                <a:latin typeface="Georgia" pitchFamily="18" charset="0"/>
              </a:rPr>
              <a:t>dell’altro </a:t>
            </a:r>
            <a:r>
              <a:rPr lang="it-IT" sz="2000" dirty="0">
                <a:latin typeface="Georgia" pitchFamily="18" charset="0"/>
              </a:rPr>
              <a:t>semipiano</a:t>
            </a:r>
          </a:p>
          <a:p>
            <a:pPr indent="22225"/>
            <a:endParaRPr lang="it-IT" sz="2600" dirty="0" smtClean="0">
              <a:latin typeface="Georgia" pitchFamily="18" charset="0"/>
            </a:endParaRPr>
          </a:p>
          <a:p>
            <a:pPr indent="22225"/>
            <a:endParaRPr lang="it-IT" sz="2600" dirty="0" smtClean="0">
              <a:latin typeface="Georgia" pitchFamily="18" charset="0"/>
            </a:endParaRPr>
          </a:p>
          <a:p>
            <a:pPr>
              <a:buNone/>
            </a:pPr>
            <a:endParaRPr lang="it-IT" sz="2600" dirty="0"/>
          </a:p>
        </p:txBody>
      </p:sp>
      <p:sp>
        <p:nvSpPr>
          <p:cNvPr id="6" name="Rettangolo 5"/>
          <p:cNvSpPr/>
          <p:nvPr/>
        </p:nvSpPr>
        <p:spPr>
          <a:xfrm>
            <a:off x="395536" y="3933056"/>
            <a:ext cx="3275856" cy="1882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225">
              <a:lnSpc>
                <a:spcPct val="150000"/>
              </a:lnSpc>
            </a:pPr>
            <a:r>
              <a:rPr lang="it-IT" sz="2000" dirty="0" smtClean="0">
                <a:latin typeface="Georgia" pitchFamily="18" charset="0"/>
              </a:rPr>
              <a:t>Questa  trasformazione è </a:t>
            </a:r>
            <a:r>
              <a:rPr lang="it-IT" sz="2000" b="1" i="1" dirty="0" err="1" smtClean="0">
                <a:latin typeface="Georgia" pitchFamily="18" charset="0"/>
              </a:rPr>
              <a:t>involutoria</a:t>
            </a:r>
            <a:r>
              <a:rPr lang="it-IT" sz="2000" dirty="0" smtClean="0">
                <a:latin typeface="Georgia" pitchFamily="18" charset="0"/>
              </a:rPr>
              <a:t>  cioè applicata due volte dà l’identità.</a:t>
            </a:r>
            <a:endParaRPr lang="it-IT" sz="2000" dirty="0">
              <a:latin typeface="Georgia" pitchFamily="18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23528" y="4365104"/>
            <a:ext cx="4572000" cy="1590564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2225">
              <a:lnSpc>
                <a:spcPct val="170000"/>
              </a:lnSpc>
              <a:buNone/>
            </a:pPr>
            <a:r>
              <a:rPr lang="it-IT" sz="2000" dirty="0" smtClean="0">
                <a:latin typeface="Georgia" pitchFamily="18" charset="0"/>
              </a:rPr>
              <a:t>Data la retta r è stata realizzata una </a:t>
            </a:r>
            <a:r>
              <a:rPr lang="it-IT" sz="2000" b="1" i="1" dirty="0" smtClean="0">
                <a:latin typeface="Georgia" pitchFamily="18" charset="0"/>
              </a:rPr>
              <a:t>trasformazione biunivoca </a:t>
            </a:r>
            <a:r>
              <a:rPr lang="it-IT" sz="2000" dirty="0" smtClean="0">
                <a:latin typeface="Georgia" pitchFamily="18" charset="0"/>
              </a:rPr>
              <a:t>dei punti del “piano”:</a:t>
            </a:r>
            <a:endParaRPr lang="it-IT" sz="2000" dirty="0">
              <a:latin typeface="Georgia" pitchFamily="18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95536" y="1268760"/>
            <a:ext cx="4752528" cy="15059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2225">
              <a:lnSpc>
                <a:spcPct val="160000"/>
              </a:lnSpc>
              <a:buNone/>
            </a:pPr>
            <a:r>
              <a:rPr lang="it-IT" sz="2000" dirty="0" smtClean="0">
                <a:solidFill>
                  <a:srgbClr val="512D2D"/>
                </a:solidFill>
                <a:latin typeface="Georgia" pitchFamily="18" charset="0"/>
              </a:rPr>
              <a:t> i punti di r, ed essi soli, corrispondono a se stessi </a:t>
            </a:r>
            <a:r>
              <a:rPr lang="it-IT" sz="2000" i="1" dirty="0" smtClean="0">
                <a:solidFill>
                  <a:srgbClr val="512D2D"/>
                </a:solidFill>
                <a:latin typeface="Georgia" pitchFamily="18" charset="0"/>
              </a:rPr>
              <a:t>(</a:t>
            </a:r>
            <a:r>
              <a:rPr lang="it-IT" sz="2000" b="1" i="1" dirty="0" smtClean="0">
                <a:solidFill>
                  <a:srgbClr val="512D2D"/>
                </a:solidFill>
                <a:latin typeface="Georgia" pitchFamily="18" charset="0"/>
              </a:rPr>
              <a:t>PUNTI UNITI o PUNTI FISSI</a:t>
            </a:r>
            <a:r>
              <a:rPr lang="it-IT" sz="2000" i="1" dirty="0" smtClean="0">
                <a:solidFill>
                  <a:srgbClr val="512D2D"/>
                </a:solidFill>
                <a:latin typeface="Georgia" pitchFamily="18" charset="0"/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375707744"/>
      </p:ext>
    </p:extLst>
  </p:cSld>
  <p:clrMapOvr>
    <a:masterClrMapping/>
  </p:clrMapOvr>
  <p:transition spd="slow" advTm="214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52850"/>
            <a:ext cx="3562350" cy="31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latin typeface="Cambria Math"/>
                <a:ea typeface="Calibri"/>
                <a:cs typeface="Calibri"/>
              </a:rPr>
              <a:t>Andando oltre….</a:t>
            </a:r>
            <a:r>
              <a:rPr lang="it-IT" sz="2800" dirty="0" smtClean="0">
                <a:ea typeface="Calibri"/>
                <a:cs typeface="Times New Roman"/>
              </a:rPr>
              <a:t/>
            </a:r>
            <a:br>
              <a:rPr lang="it-IT" sz="2800" dirty="0" smtClean="0">
                <a:ea typeface="Calibri"/>
                <a:cs typeface="Times New Roman"/>
              </a:rPr>
            </a:br>
            <a:endParaRPr lang="it-IT" sz="28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1268760"/>
            <a:ext cx="5122912" cy="4525963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it-IT" dirty="0" smtClean="0">
                <a:latin typeface="Cambria Math"/>
                <a:ea typeface="Calibri"/>
                <a:cs typeface="Calibri"/>
              </a:rPr>
              <a:t>Abbiamo preso  una coppia di punti simmetrici (A, A’). </a:t>
            </a:r>
            <a:endParaRPr lang="it-IT" sz="28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it-IT" dirty="0" smtClean="0">
                <a:latin typeface="Cambria Math"/>
                <a:ea typeface="Calibri"/>
                <a:cs typeface="Calibri"/>
              </a:rPr>
              <a:t>Con un piegamento del foglio abbiamo individuato la retta AA’.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it-IT" sz="2800" dirty="0" smtClean="0">
                <a:latin typeface="Cambria Math"/>
                <a:ea typeface="Calibri"/>
                <a:cs typeface="Calibri"/>
              </a:rPr>
              <a:t>Ci siamo chiesti:</a:t>
            </a:r>
            <a:endParaRPr lang="it-IT" sz="28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it-IT" dirty="0" smtClean="0">
                <a:latin typeface="Cambria Math"/>
                <a:ea typeface="Calibri"/>
                <a:cs typeface="Calibri"/>
              </a:rPr>
              <a:t> Come sono le rette AA’ e r?</a:t>
            </a:r>
            <a:endParaRPr lang="it-IT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None/>
            </a:pPr>
            <a:r>
              <a:rPr lang="it-IT" dirty="0" smtClean="0">
                <a:latin typeface="Cambria Math"/>
                <a:ea typeface="Calibri"/>
                <a:cs typeface="Calibri"/>
              </a:rPr>
              <a:t>In che modo il segmento AA’ è tagliato dalla retta r?</a:t>
            </a:r>
            <a:endParaRPr lang="it-IT" sz="2800" dirty="0"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buNone/>
            </a:pPr>
            <a:r>
              <a:rPr lang="it-IT" dirty="0" smtClean="0">
                <a:latin typeface="Cambria Math"/>
                <a:ea typeface="Calibri"/>
                <a:cs typeface="Calibri"/>
              </a:rPr>
              <a:t>Come si caratterizzano i punti simmetrici rispetto alla retta r?</a:t>
            </a:r>
            <a:endParaRPr lang="it-IT" sz="2800" dirty="0">
              <a:ea typeface="Calibri"/>
              <a:cs typeface="Times New Roman"/>
            </a:endParaRPr>
          </a:p>
          <a:p>
            <a:pPr>
              <a:buNone/>
            </a:pP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3062605806"/>
      </p:ext>
    </p:extLst>
  </p:cSld>
  <p:clrMapOvr>
    <a:masterClrMapping/>
  </p:clrMapOvr>
  <p:transition spd="slow" advTm="9312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DSCN11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350657"/>
            <a:ext cx="8676457" cy="650734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908720"/>
            <a:ext cx="4474840" cy="5217443"/>
          </a:xfrm>
        </p:spPr>
        <p:txBody>
          <a:bodyPr>
            <a:normAutofit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it-IT" sz="2600" b="1" i="1" dirty="0" smtClean="0">
                <a:solidFill>
                  <a:schemeClr val="bg1"/>
                </a:solidFill>
                <a:latin typeface="Georgia" pitchFamily="18" charset="0"/>
                <a:ea typeface="Calibri"/>
                <a:cs typeface="Calibri"/>
              </a:rPr>
              <a:t>Ripieghiamo in quattro:</a:t>
            </a: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endParaRPr lang="it-IT" sz="2600" dirty="0">
              <a:solidFill>
                <a:schemeClr val="bg1"/>
              </a:solidFill>
              <a:latin typeface="Georgia" pitchFamily="18" charset="0"/>
              <a:ea typeface="Calibri"/>
              <a:cs typeface="Times New Roman"/>
            </a:endParaRPr>
          </a:p>
          <a:p>
            <a:pPr>
              <a:buNone/>
            </a:pPr>
            <a:r>
              <a:rPr lang="it-IT" sz="2400" dirty="0">
                <a:solidFill>
                  <a:schemeClr val="bg1"/>
                </a:solidFill>
                <a:latin typeface="Georgia" pitchFamily="18" charset="0"/>
              </a:rPr>
              <a:t>gli angoli formati da r e da </a:t>
            </a:r>
            <a:r>
              <a:rPr lang="it-IT" sz="2400" dirty="0" smtClean="0">
                <a:solidFill>
                  <a:schemeClr val="bg1"/>
                </a:solidFill>
                <a:latin typeface="Georgia" pitchFamily="18" charset="0"/>
              </a:rPr>
              <a:t>AA ′ </a:t>
            </a:r>
            <a:r>
              <a:rPr lang="it-IT" sz="2400" dirty="0">
                <a:solidFill>
                  <a:schemeClr val="bg1"/>
                </a:solidFill>
                <a:latin typeface="Georgia" pitchFamily="18" charset="0"/>
              </a:rPr>
              <a:t>si sovrappongono</a:t>
            </a:r>
            <a:r>
              <a:rPr lang="it-IT" sz="2400" dirty="0" smtClean="0">
                <a:solidFill>
                  <a:schemeClr val="bg1"/>
                </a:solidFill>
                <a:latin typeface="Georgia" pitchFamily="18" charset="0"/>
              </a:rPr>
              <a:t>:</a:t>
            </a:r>
          </a:p>
          <a:p>
            <a:pPr>
              <a:buNone/>
            </a:pPr>
            <a:endParaRPr lang="it-IT" sz="2400" dirty="0">
              <a:solidFill>
                <a:schemeClr val="bg1"/>
              </a:solidFill>
              <a:latin typeface="Georgia" pitchFamily="18" charset="0"/>
            </a:endParaRPr>
          </a:p>
          <a:p>
            <a:pPr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" pitchFamily="18" charset="0"/>
              </a:rPr>
              <a:t>→ r e AA ′ sono perpendicolari</a:t>
            </a:r>
          </a:p>
          <a:p>
            <a:pPr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" pitchFamily="18" charset="0"/>
              </a:rPr>
              <a:t>                    ed è</a:t>
            </a:r>
          </a:p>
          <a:p>
            <a:pPr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" pitchFamily="18" charset="0"/>
              </a:rPr>
              <a:t>                A O = OA′</a:t>
            </a:r>
          </a:p>
          <a:p>
            <a:pPr>
              <a:buNone/>
            </a:pPr>
            <a:endParaRPr lang="it-IT" sz="2400" dirty="0">
              <a:solidFill>
                <a:schemeClr val="bg1"/>
              </a:solidFill>
              <a:latin typeface="Georgia" pitchFamily="18" charset="0"/>
            </a:endParaRPr>
          </a:p>
          <a:p>
            <a:pPr>
              <a:buNone/>
            </a:pPr>
            <a:r>
              <a:rPr lang="it-IT" sz="2400" dirty="0" smtClean="0">
                <a:solidFill>
                  <a:schemeClr val="bg1"/>
                </a:solidFill>
                <a:latin typeface="Georgia" pitchFamily="18" charset="0"/>
              </a:rPr>
              <a:t>→ </a:t>
            </a:r>
            <a:r>
              <a:rPr lang="it-IT" sz="2400" dirty="0">
                <a:solidFill>
                  <a:schemeClr val="bg1"/>
                </a:solidFill>
                <a:latin typeface="Georgia" pitchFamily="18" charset="0"/>
              </a:rPr>
              <a:t> </a:t>
            </a:r>
            <a:r>
              <a:rPr lang="it-IT" sz="2400" dirty="0" smtClean="0">
                <a:solidFill>
                  <a:schemeClr val="bg1"/>
                </a:solidFill>
                <a:latin typeface="Georgia" pitchFamily="18" charset="0"/>
              </a:rPr>
              <a:t>il segmento AA ′ è tagliato da r nel suo punto medio  </a:t>
            </a:r>
            <a:r>
              <a:rPr lang="it-IT" dirty="0" smtClean="0">
                <a:solidFill>
                  <a:schemeClr val="bg1"/>
                </a:solidFill>
              </a:rPr>
              <a:t/>
            </a:r>
            <a:br>
              <a:rPr lang="it-IT" dirty="0" smtClean="0">
                <a:solidFill>
                  <a:schemeClr val="bg1"/>
                </a:solidFill>
              </a:rPr>
            </a:br>
            <a:endParaRPr lang="it-IT" dirty="0">
              <a:solidFill>
                <a:schemeClr val="bg1"/>
              </a:solidFill>
            </a:endParaRPr>
          </a:p>
          <a:p>
            <a:pPr>
              <a:buNone/>
            </a:pP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="" xmlns:p14="http://schemas.microsoft.com/office/powerpoint/2010/main" val="958713282"/>
      </p:ext>
    </p:extLst>
  </p:cSld>
  <p:clrMapOvr>
    <a:masterClrMapping/>
  </p:clrMapOvr>
  <p:transition spd="slow" advTm="8937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DSCN1194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768084" y="-171400"/>
            <a:ext cx="9951441" cy="7463581"/>
          </a:xfrm>
        </p:spPr>
      </p:pic>
      <p:sp>
        <p:nvSpPr>
          <p:cNvPr id="3" name="CasellaDiTesto 2"/>
          <p:cNvSpPr txBox="1"/>
          <p:nvPr/>
        </p:nvSpPr>
        <p:spPr>
          <a:xfrm>
            <a:off x="2195736" y="5260058"/>
            <a:ext cx="6948264" cy="168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 smtClean="0">
                <a:latin typeface="Georgia" pitchFamily="18" charset="0"/>
              </a:rPr>
              <a:t>La simmetria assiale mantiene l’allineamento dei punti, la lunghezza dei segmenti e l’ampiezza degli angoli, pertanto è un’</a:t>
            </a:r>
            <a:r>
              <a:rPr lang="it-IT" sz="2400" b="1" dirty="0" smtClean="0">
                <a:latin typeface="Georgia" pitchFamily="18" charset="0"/>
              </a:rPr>
              <a:t>isometria</a:t>
            </a:r>
            <a:endParaRPr lang="it-IT" sz="24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618714"/>
      </p:ext>
    </p:extLst>
  </p:cSld>
  <p:clrMapOvr>
    <a:masterClrMapping/>
  </p:clrMapOvr>
  <p:transition spd="slow" advTm="4875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197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327389" y="0"/>
            <a:ext cx="9471389" cy="7103542"/>
          </a:xfrm>
        </p:spPr>
      </p:pic>
    </p:spTree>
    <p:extLst>
      <p:ext uri="{BB962C8B-B14F-4D97-AF65-F5344CB8AC3E}">
        <p14:creationId xmlns="" xmlns:p14="http://schemas.microsoft.com/office/powerpoint/2010/main" val="2908517358"/>
      </p:ext>
    </p:extLst>
  </p:cSld>
  <p:clrMapOvr>
    <a:masterClrMapping/>
  </p:clrMapOvr>
  <p:transition spd="slow" advTm="4359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55576" y="476672"/>
            <a:ext cx="7416824" cy="504056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60000"/>
              </a:lnSpc>
              <a:spcAft>
                <a:spcPts val="0"/>
              </a:spcAft>
            </a:pPr>
            <a:r>
              <a:rPr lang="it-IT" dirty="0" smtClean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In matematica  “la simmetria non è un valore numerico o una forma geometrica, ma  un tipo particolare di trasformazione, cioè un modo di spostare le cose. </a:t>
            </a:r>
          </a:p>
          <a:p>
            <a:pPr algn="just">
              <a:lnSpc>
                <a:spcPct val="160000"/>
              </a:lnSpc>
              <a:spcAft>
                <a:spcPts val="0"/>
              </a:spcAft>
            </a:pPr>
            <a:r>
              <a:rPr lang="it-IT" dirty="0" smtClean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Se un oggetto ha ancora lo stesso aspetto dopo una certa trasformazione allora siamo in presenza di una simmetria.” (</a:t>
            </a:r>
            <a:r>
              <a:rPr lang="it-IT" dirty="0" err="1" smtClean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Ian</a:t>
            </a:r>
            <a:r>
              <a:rPr lang="it-IT" dirty="0" smtClean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 </a:t>
            </a:r>
            <a:r>
              <a:rPr lang="it-IT" dirty="0" err="1" smtClean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Stewart-</a:t>
            </a:r>
            <a:r>
              <a:rPr lang="it-IT" dirty="0" smtClean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“</a:t>
            </a:r>
            <a:r>
              <a:rPr lang="it-IT" i="1" dirty="0" smtClean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L’eleganza della verità</a:t>
            </a:r>
            <a:r>
              <a:rPr lang="it-IT" dirty="0" smtClean="0">
                <a:solidFill>
                  <a:schemeClr val="tx1"/>
                </a:solidFill>
                <a:latin typeface="Georgia" pitchFamily="18" charset="0"/>
                <a:ea typeface="Calibri"/>
                <a:cs typeface="Times New Roman"/>
              </a:rPr>
              <a:t>”).</a:t>
            </a:r>
            <a:endParaRPr lang="it-IT" dirty="0">
              <a:solidFill>
                <a:schemeClr val="tx1"/>
              </a:solidFill>
              <a:latin typeface="Georgia" pitchFamily="18" charset="0"/>
              <a:ea typeface="Calibri"/>
              <a:cs typeface="Times New Roman"/>
            </a:endParaRPr>
          </a:p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129" y="4728549"/>
            <a:ext cx="1751391" cy="1549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267223910"/>
      </p:ext>
    </p:extLst>
  </p:cSld>
  <p:clrMapOvr>
    <a:masterClrMapping/>
  </p:clrMapOvr>
  <p:transition spd="slow" advTm="9078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Quali caratteristiche deve avere una figura per possedere un asse di simmetria?</a:t>
            </a:r>
            <a:endParaRPr lang="it-IT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772816"/>
            <a:ext cx="5848350" cy="3981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CasellaDiTesto 6"/>
          <p:cNvSpPr txBox="1"/>
          <p:nvPr/>
        </p:nvSpPr>
        <p:spPr>
          <a:xfrm>
            <a:off x="395536" y="2996952"/>
            <a:ext cx="22322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 smtClean="0">
                <a:latin typeface="Georgia" pitchFamily="18" charset="0"/>
              </a:rPr>
              <a:t>La figura deve contenere i simmetrici di tutti i suoi  punti rispetto all’asse</a:t>
            </a:r>
            <a:endParaRPr lang="it-IT" sz="2400" dirty="0"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431251755"/>
      </p:ext>
    </p:extLst>
  </p:cSld>
  <p:clrMapOvr>
    <a:masterClrMapping/>
  </p:clrMapOvr>
  <p:transition spd="slow" advTm="553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  <p:extLst mod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3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664" y="57356"/>
            <a:ext cx="8091743" cy="6068807"/>
          </a:xfrm>
        </p:spPr>
      </p:pic>
      <p:sp>
        <p:nvSpPr>
          <p:cNvPr id="3" name="CasellaDiTesto 2"/>
          <p:cNvSpPr txBox="1"/>
          <p:nvPr/>
        </p:nvSpPr>
        <p:spPr>
          <a:xfrm>
            <a:off x="539552" y="5373216"/>
            <a:ext cx="6696744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2400" b="1" dirty="0" smtClean="0">
                <a:ln w="11430"/>
                <a:solidFill>
                  <a:srgbClr val="C00000"/>
                </a:solidFill>
                <a:latin typeface="Georgia" pitchFamily="18" charset="0"/>
              </a:rPr>
              <a:t>A CACCIA DI ASSI DI SIMMETRIA….</a:t>
            </a:r>
            <a:endParaRPr lang="it-IT" sz="2400" b="1" dirty="0">
              <a:ln w="11430"/>
              <a:solidFill>
                <a:srgbClr val="C0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9519371"/>
      </p:ext>
    </p:extLst>
  </p:cSld>
  <p:clrMapOvr>
    <a:masterClrMapping/>
  </p:clrMapOvr>
  <p:transition spd="slow" advTm="1219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32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59828" cy="6644871"/>
          </a:xfrm>
        </p:spPr>
      </p:pic>
    </p:spTree>
    <p:extLst>
      <p:ext uri="{BB962C8B-B14F-4D97-AF65-F5344CB8AC3E}">
        <p14:creationId xmlns="" xmlns:p14="http://schemas.microsoft.com/office/powerpoint/2010/main" val="240835336"/>
      </p:ext>
    </p:extLst>
  </p:cSld>
  <p:clrMapOvr>
    <a:masterClrMapping/>
  </p:clrMapOvr>
  <p:transition spd="slow" advTm="844">
    <p:blinds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7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Le rotazioni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Segnaposto contenuto 3" descr="rota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2492896"/>
            <a:ext cx="3060184" cy="2787764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924944"/>
            <a:ext cx="3706813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4242566675"/>
      </p:ext>
    </p:extLst>
  </p:cSld>
  <p:clrMapOvr>
    <a:masterClrMapping/>
  </p:clrMapOvr>
  <p:transition spd="slow" advTm="891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3100" b="1" dirty="0" smtClean="0">
                <a:latin typeface="Georgia" pitchFamily="18" charset="0"/>
              </a:rPr>
              <a:t>Il centro di rotazione è l’unico  punto fisso</a:t>
            </a:r>
            <a:br>
              <a:rPr lang="it-IT" sz="3100" b="1" dirty="0" smtClean="0">
                <a:latin typeface="Georgia" pitchFamily="18" charset="0"/>
              </a:rPr>
            </a:br>
            <a:r>
              <a:rPr lang="it-IT" sz="3100" b="1" dirty="0" smtClean="0">
                <a:latin typeface="Georgia" pitchFamily="18" charset="0"/>
              </a:rPr>
              <a:t>e  la rotazione è un’isometria diretta </a:t>
            </a:r>
            <a:endParaRPr lang="it-IT" sz="3100" dirty="0"/>
          </a:p>
        </p:txBody>
      </p:sp>
      <p:pic>
        <p:nvPicPr>
          <p:cNvPr id="5" name="DSCN1326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54163" y="1600200"/>
            <a:ext cx="6034087" cy="4525963"/>
          </a:xfrm>
        </p:spPr>
      </p:pic>
    </p:spTree>
    <p:extLst>
      <p:ext uri="{BB962C8B-B14F-4D97-AF65-F5344CB8AC3E}">
        <p14:creationId xmlns="" xmlns:p14="http://schemas.microsoft.com/office/powerpoint/2010/main" val="4211142574"/>
      </p:ext>
    </p:extLst>
  </p:cSld>
  <p:clrMapOvr>
    <a:masterClrMapping/>
  </p:clrMapOvr>
  <p:transition spd="slow" advTm="8547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5"/>
        <p14:stopEvt time="9225" objId="5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3200" dirty="0" smtClean="0">
                <a:latin typeface="Georgia" pitchFamily="18" charset="0"/>
              </a:rPr>
              <a:t>Individua l’ampiezza delle rotazioni  che riportano ciascuna figura su se stessa</a:t>
            </a:r>
            <a:endParaRPr lang="it-IT" sz="3200" dirty="0">
              <a:latin typeface="Georgia" pitchFamily="18" charset="0"/>
            </a:endParaRPr>
          </a:p>
        </p:txBody>
      </p:sp>
      <p:pic>
        <p:nvPicPr>
          <p:cNvPr id="4" name="Segnaposto contenuto 3" descr="rotazi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92297" y="1600200"/>
            <a:ext cx="5959406" cy="4525963"/>
          </a:xfrm>
        </p:spPr>
      </p:pic>
      <p:sp>
        <p:nvSpPr>
          <p:cNvPr id="3" name="CasellaDiTesto 2"/>
          <p:cNvSpPr txBox="1"/>
          <p:nvPr/>
        </p:nvSpPr>
        <p:spPr>
          <a:xfrm>
            <a:off x="395536" y="2045990"/>
            <a:ext cx="2124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latin typeface="Georgia" pitchFamily="18" charset="0"/>
              </a:rPr>
              <a:t>120° (1/3 di giro)</a:t>
            </a:r>
          </a:p>
          <a:p>
            <a:r>
              <a:rPr lang="it-IT" dirty="0" smtClean="0">
                <a:latin typeface="Georgia" pitchFamily="18" charset="0"/>
              </a:rPr>
              <a:t>240° (2/3 di giro</a:t>
            </a:r>
            <a:r>
              <a:rPr lang="it-IT" dirty="0" smtClean="0"/>
              <a:t>)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254043" y="2060848"/>
            <a:ext cx="17727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90° (1/4 di giro)</a:t>
            </a:r>
          </a:p>
          <a:p>
            <a:r>
              <a:rPr lang="it-IT" dirty="0" smtClean="0"/>
              <a:t>180° (1/2 di giro)</a:t>
            </a:r>
          </a:p>
          <a:p>
            <a:r>
              <a:rPr lang="it-IT" dirty="0" smtClean="0"/>
              <a:t>270° (3/4 di giro)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367644" y="4581128"/>
            <a:ext cx="115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60°</a:t>
            </a:r>
          </a:p>
          <a:p>
            <a:r>
              <a:rPr lang="it-IT" dirty="0" smtClean="0"/>
              <a:t>120°</a:t>
            </a:r>
          </a:p>
          <a:p>
            <a:r>
              <a:rPr lang="it-IT" dirty="0" smtClean="0"/>
              <a:t>180°</a:t>
            </a:r>
          </a:p>
          <a:p>
            <a:r>
              <a:rPr lang="it-IT" dirty="0" smtClean="0"/>
              <a:t>240°</a:t>
            </a:r>
          </a:p>
          <a:p>
            <a:r>
              <a:rPr lang="it-IT" dirty="0" smtClean="0"/>
              <a:t>300°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254043" y="4581128"/>
            <a:ext cx="20071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72°   (1/5 di giro)</a:t>
            </a:r>
          </a:p>
          <a:p>
            <a:r>
              <a:rPr lang="it-IT" dirty="0" smtClean="0"/>
              <a:t>144° (2/5 di giro)</a:t>
            </a:r>
          </a:p>
          <a:p>
            <a:r>
              <a:rPr lang="it-IT" dirty="0" smtClean="0"/>
              <a:t>216° (3/5 di giro)</a:t>
            </a:r>
          </a:p>
          <a:p>
            <a:r>
              <a:rPr lang="it-IT" dirty="0" smtClean="0"/>
              <a:t>288° (4/5 di giro)</a:t>
            </a:r>
          </a:p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380697"/>
      </p:ext>
    </p:extLst>
  </p:cSld>
  <p:clrMapOvr>
    <a:masterClrMapping/>
  </p:clrMapOvr>
  <p:transition spd="slow" advTm="1801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5" grpId="0"/>
      <p:bldP spid="5" grpId="1"/>
      <p:bldP spid="6" grpId="0"/>
      <p:bldP spid="8" grpId="0"/>
      <p:bldP spid="8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perspectiveHeroicExtremeLeftFacing" fov="3000000">
              <a:rot lat="772988" lon="2386423" rev="196790"/>
            </a:camera>
            <a:lightRig rig="flat" dir="t">
              <a:rot lat="0" lon="0" rev="6000000"/>
            </a:lightRig>
          </a:scene3d>
          <a:sp3d>
            <a:bevelT w="114300" prst="artDeco"/>
          </a:sp3d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it-IT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Rotazione di 180° </a:t>
            </a:r>
            <a:br>
              <a:rPr lang="it-IT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</a:br>
            <a:r>
              <a:rPr lang="it-IT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e </a:t>
            </a:r>
            <a:br>
              <a:rPr lang="it-IT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</a:br>
            <a:r>
              <a:rPr lang="it-IT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Simmetria centrale</a:t>
            </a:r>
            <a:br>
              <a:rPr lang="it-IT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</a:br>
            <a:endParaRPr lang="it-IT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263731"/>
      </p:ext>
    </p:extLst>
  </p:cSld>
  <p:clrMapOvr>
    <a:masterClrMapping/>
  </p:clrMapOvr>
  <p:transition spd="slow" advTm="1266">
    <p:wheel spokes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32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995281923"/>
      </p:ext>
    </p:extLst>
  </p:cSld>
  <p:clrMapOvr>
    <a:masterClrMapping/>
  </p:clrMapOvr>
  <p:transition spd="slow" advTm="953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DSCN1323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603"/>
          </a:xfrm>
        </p:spPr>
      </p:pic>
    </p:spTree>
    <p:extLst>
      <p:ext uri="{BB962C8B-B14F-4D97-AF65-F5344CB8AC3E}">
        <p14:creationId xmlns="" xmlns:p14="http://schemas.microsoft.com/office/powerpoint/2010/main" val="430429046"/>
      </p:ext>
    </p:extLst>
  </p:cSld>
  <p:clrMapOvr>
    <a:masterClrMapping/>
  </p:clrMapOvr>
  <p:transition spd="slow" advTm="964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4"/>
        <p14:stopEvt time="9806" objId="4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3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907214894"/>
      </p:ext>
    </p:extLst>
  </p:cSld>
  <p:clrMapOvr>
    <a:masterClrMapping/>
  </p:clrMapOvr>
  <p:transition spd="slow" advTm="1766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620688"/>
            <a:ext cx="8686800" cy="5505475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buNone/>
            </a:pPr>
            <a:r>
              <a:rPr lang="it-IT" sz="3600" dirty="0">
                <a:ln w="11430"/>
                <a:latin typeface="Georgia" pitchFamily="18" charset="0"/>
              </a:rPr>
              <a:t>Detto in termini  </a:t>
            </a:r>
            <a:r>
              <a:rPr lang="it-IT" sz="3600" dirty="0" smtClean="0">
                <a:ln w="11430"/>
                <a:latin typeface="Georgia" pitchFamily="18" charset="0"/>
              </a:rPr>
              <a:t>matematici</a:t>
            </a:r>
          </a:p>
          <a:p>
            <a:pPr algn="ctr">
              <a:buNone/>
            </a:pPr>
            <a:endParaRPr lang="it-IT" sz="36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algn="ctr">
              <a:buNone/>
            </a:pPr>
            <a:r>
              <a:rPr lang="it-IT" sz="36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it-IT" sz="36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la simmetria è </a:t>
            </a:r>
            <a:endParaRPr lang="it-IT" sz="3600" b="1" i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 algn="ctr">
              <a:buNone/>
            </a:pPr>
            <a:r>
              <a:rPr lang="it-IT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l’invarianza </a:t>
            </a:r>
          </a:p>
          <a:p>
            <a:pPr algn="ctr">
              <a:buNone/>
            </a:pPr>
            <a:r>
              <a:rPr lang="it-IT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per </a:t>
            </a:r>
            <a:r>
              <a:rPr lang="it-IT" sz="54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effetto di una </a:t>
            </a:r>
            <a:r>
              <a:rPr lang="it-IT" sz="54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trasformazione </a:t>
            </a:r>
            <a:endParaRPr lang="it-IT" sz="5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  <a:p>
            <a:pPr>
              <a:buNone/>
            </a:pP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76834203"/>
      </p:ext>
    </p:extLst>
  </p:cSld>
  <p:clrMapOvr>
    <a:masterClrMapping/>
  </p:clrMapOvr>
  <p:transition spd="slow" advTm="3718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DSCN1328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8364" y="-22666"/>
            <a:ext cx="9173415" cy="6880666"/>
          </a:xfr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13711261"/>
      </p:ext>
    </p:extLst>
  </p:cSld>
  <p:clrMapOvr>
    <a:masterClrMapping/>
  </p:clrMapOvr>
  <p:transition spd="slow" advTm="68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4"/>
        <p14:stopEvt time="7157" objId="4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Quali </a:t>
            </a:r>
            <a:r>
              <a:rPr lang="it-IT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caratteristiche deve avere una figura per possedere un </a:t>
            </a:r>
            <a:r>
              <a:rPr lang="it-IT" b="1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centro </a:t>
            </a:r>
            <a:r>
              <a:rPr lang="it-IT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di simmetria?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9" y="2132856"/>
            <a:ext cx="6000750" cy="4210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6238428" y="2636912"/>
            <a:ext cx="2232248" cy="3349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 smtClean="0">
                <a:latin typeface="Georgia" pitchFamily="18" charset="0"/>
              </a:rPr>
              <a:t>La figura deve contenere i simmetrici di tutti i suoi punti rispetto al centro</a:t>
            </a:r>
            <a:endParaRPr lang="it-IT" sz="2400" dirty="0"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963053379"/>
      </p:ext>
    </p:extLst>
  </p:cSld>
  <p:clrMapOvr>
    <a:masterClrMapping/>
  </p:clrMapOvr>
  <p:transition spd="slow" advTm="48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2700" b="1" dirty="0" smtClean="0">
                <a:ln w="11430"/>
                <a:solidFill>
                  <a:schemeClr val="accent1">
                    <a:lumMod val="50000"/>
                  </a:schemeClr>
                </a:solidFill>
                <a:latin typeface="Georgia" pitchFamily="18" charset="0"/>
              </a:rPr>
              <a:t>A CACCIA DI FIGURE CON SIMMETRIA CENTRALE</a:t>
            </a:r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073427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it-IT" sz="2400" dirty="0" smtClean="0">
                <a:latin typeface="Georgia" pitchFamily="18" charset="0"/>
              </a:rPr>
              <a:t>Individua,  quando esiste, il centro di simmetria delle figure seguenti</a:t>
            </a:r>
          </a:p>
          <a:p>
            <a:pPr>
              <a:buNone/>
            </a:pPr>
            <a:r>
              <a:rPr lang="it-IT" sz="2400" dirty="0" smtClean="0">
                <a:latin typeface="Georgia" pitchFamily="18" charset="0"/>
              </a:rPr>
              <a:t> </a:t>
            </a:r>
          </a:p>
          <a:p>
            <a:pPr>
              <a:buNone/>
            </a:pPr>
            <a:endParaRPr lang="it-IT" sz="2400" dirty="0" smtClean="0">
              <a:latin typeface="Georgia" pitchFamily="18" charset="0"/>
            </a:endParaRPr>
          </a:p>
          <a:p>
            <a:pPr>
              <a:buNone/>
            </a:pPr>
            <a:endParaRPr lang="it-IT" sz="2400" dirty="0" smtClean="0">
              <a:latin typeface="Georgia" pitchFamily="18" charset="0"/>
            </a:endParaRPr>
          </a:p>
          <a:p>
            <a:pPr>
              <a:buNone/>
            </a:pPr>
            <a:endParaRPr lang="it-IT" sz="2400" dirty="0" smtClean="0">
              <a:latin typeface="Georgia" pitchFamily="18" charset="0"/>
            </a:endParaRPr>
          </a:p>
          <a:p>
            <a:pPr>
              <a:buNone/>
            </a:pPr>
            <a:r>
              <a:rPr lang="it-IT" sz="2400" dirty="0" smtClean="0">
                <a:latin typeface="Georgia" pitchFamily="18" charset="0"/>
              </a:rPr>
              <a:t> </a:t>
            </a:r>
          </a:p>
          <a:p>
            <a:pPr>
              <a:buNone/>
            </a:pPr>
            <a:r>
              <a:rPr lang="it-IT" sz="2400" dirty="0" smtClean="0">
                <a:latin typeface="Georgia" pitchFamily="18" charset="0"/>
              </a:rPr>
              <a:t> </a:t>
            </a:r>
          </a:p>
          <a:p>
            <a:pPr>
              <a:buNone/>
            </a:pPr>
            <a:r>
              <a:rPr lang="it-IT" sz="2400" dirty="0" smtClean="0">
                <a:latin typeface="Georgia" pitchFamily="18" charset="0"/>
              </a:rPr>
              <a:t>  </a:t>
            </a:r>
          </a:p>
          <a:p>
            <a:pPr>
              <a:buNone/>
            </a:pPr>
            <a:r>
              <a:rPr lang="it-IT" sz="2400" dirty="0" smtClean="0">
                <a:latin typeface="Georgia" pitchFamily="18" charset="0"/>
              </a:rPr>
              <a:t>  Attenzione! una figura ha un centro di simmetria quando torna in sé nella simmetria rispetto a quel centro.</a:t>
            </a:r>
          </a:p>
          <a:p>
            <a:pPr>
              <a:buNone/>
            </a:pPr>
            <a:r>
              <a:rPr lang="it-IT" sz="2400" dirty="0" smtClean="0">
                <a:latin typeface="Georgia" pitchFamily="18" charset="0"/>
              </a:rPr>
              <a:t> </a:t>
            </a:r>
          </a:p>
          <a:p>
            <a:pPr>
              <a:buNone/>
            </a:pPr>
            <a:endParaRPr lang="it-IT" sz="2400" dirty="0">
              <a:latin typeface="Georgia" pitchFamily="18" charset="0"/>
            </a:endParaRPr>
          </a:p>
        </p:txBody>
      </p:sp>
      <p:pic>
        <p:nvPicPr>
          <p:cNvPr id="4" name="Immagin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5" y="2637622"/>
            <a:ext cx="1022259" cy="10885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Immagine 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03470"/>
            <a:ext cx="1562372" cy="129177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Immagine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325342"/>
            <a:ext cx="2579007" cy="132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676920493"/>
      </p:ext>
    </p:extLst>
  </p:cSld>
  <p:clrMapOvr>
    <a:masterClrMapping/>
  </p:clrMapOvr>
  <p:transition spd="slow" advTm="3687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3106688" cy="4525963"/>
          </a:xfrm>
          <a:noFill/>
        </p:spPr>
        <p:txBody>
          <a:bodyPr>
            <a:normAutofit fontScale="25000" lnSpcReduction="20000"/>
          </a:bodyPr>
          <a:lstStyle/>
          <a:p>
            <a:pPr marL="0" lvl="0" indent="17463">
              <a:lnSpc>
                <a:spcPct val="170000"/>
              </a:lnSpc>
              <a:buNone/>
            </a:pPr>
            <a:r>
              <a:rPr lang="it-IT" sz="8000" b="1" i="1" spc="300" dirty="0" smtClean="0">
                <a:latin typeface="Georgia" pitchFamily="18" charset="0"/>
                <a:ea typeface="Calibri"/>
                <a:cs typeface="Calibri"/>
              </a:rPr>
              <a:t>Per ciascuna delle figure accanto decidi se il punto O indicato è il centro di simmetria</a:t>
            </a:r>
            <a:endParaRPr lang="it-IT" sz="8000" b="1" i="1" spc="300" dirty="0" smtClean="0"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buNone/>
            </a:pPr>
            <a:r>
              <a:rPr lang="it-IT" b="1" cap="small" dirty="0" smtClean="0">
                <a:latin typeface="Cambria Math"/>
                <a:ea typeface="Calibri"/>
                <a:cs typeface="Calibri"/>
              </a:rPr>
              <a:t> </a:t>
            </a:r>
            <a:endParaRPr lang="it-IT" sz="28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cap="small" dirty="0" smtClean="0">
                <a:latin typeface="Cambria Math"/>
                <a:ea typeface="Calibri"/>
                <a:cs typeface="Calibri"/>
              </a:rPr>
              <a:t> </a:t>
            </a:r>
            <a:endParaRPr lang="it-IT" sz="28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cap="small" dirty="0" smtClean="0">
                <a:latin typeface="Cambria Math"/>
                <a:ea typeface="Calibri"/>
                <a:cs typeface="Calibri"/>
              </a:rPr>
              <a:t> </a:t>
            </a:r>
            <a:endParaRPr lang="it-IT" sz="28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cap="small" dirty="0" smtClean="0">
                <a:latin typeface="Cambria Math"/>
                <a:ea typeface="Calibri"/>
                <a:cs typeface="Calibri"/>
              </a:rPr>
              <a:t> </a:t>
            </a:r>
            <a:endParaRPr lang="it-IT" sz="28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cap="small" dirty="0" smtClean="0">
                <a:latin typeface="Cambria Math"/>
                <a:ea typeface="Calibri"/>
                <a:cs typeface="Calibri"/>
              </a:rPr>
              <a:t> </a:t>
            </a:r>
            <a:endParaRPr lang="it-IT" sz="28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cap="small" dirty="0" smtClean="0">
                <a:latin typeface="Cambria Math"/>
                <a:ea typeface="Calibri"/>
                <a:cs typeface="Calibri"/>
              </a:rPr>
              <a:t> </a:t>
            </a:r>
            <a:endParaRPr lang="it-IT" sz="28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cap="small" dirty="0" smtClean="0">
                <a:latin typeface="Cambria Math"/>
                <a:ea typeface="Calibri"/>
                <a:cs typeface="Calibri"/>
              </a:rPr>
              <a:t> </a:t>
            </a:r>
            <a:endParaRPr lang="it-IT" sz="28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None/>
            </a:pPr>
            <a:r>
              <a:rPr lang="it-IT" cap="small" dirty="0" smtClean="0">
                <a:latin typeface="Cambria Math"/>
                <a:ea typeface="Calibri"/>
                <a:cs typeface="Calibri"/>
              </a:rPr>
              <a:t> </a:t>
            </a:r>
            <a:endParaRPr lang="it-IT" sz="2800" dirty="0" smtClean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it-IT" cap="small" dirty="0" smtClean="0">
                <a:latin typeface="Cambria Math"/>
                <a:ea typeface="Calibri"/>
                <a:cs typeface="Calibri"/>
              </a:rPr>
              <a:t> </a:t>
            </a:r>
            <a:endParaRPr lang="it-IT" sz="2800" dirty="0" smtClean="0">
              <a:ea typeface="Calibri"/>
              <a:cs typeface="Times New Roman"/>
            </a:endParaRPr>
          </a:p>
          <a:p>
            <a:pPr>
              <a:buNone/>
            </a:pPr>
            <a:endParaRPr lang="it-IT" dirty="0"/>
          </a:p>
        </p:txBody>
      </p:sp>
      <p:pic>
        <p:nvPicPr>
          <p:cNvPr id="4" name="Immagine 3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548680"/>
            <a:ext cx="4617070" cy="56166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4112632072"/>
      </p:ext>
    </p:extLst>
  </p:cSld>
  <p:clrMapOvr>
    <a:masterClrMapping/>
  </p:clrMapOvr>
  <p:transition spd="slow" advTm="8375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Una  pavimentazione con quadrilateri</a:t>
            </a:r>
            <a:endParaRPr lang="it-IT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Segnaposto contenuto 3" descr="quadr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318" y="1700808"/>
            <a:ext cx="4608512" cy="44527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llaDiTesto 4"/>
          <p:cNvSpPr txBox="1"/>
          <p:nvPr/>
        </p:nvSpPr>
        <p:spPr>
          <a:xfrm>
            <a:off x="4818906" y="1412775"/>
            <a:ext cx="432048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800" dirty="0" smtClean="0">
                <a:latin typeface="Georgia" pitchFamily="18" charset="0"/>
              </a:rPr>
              <a:t>Abbiamo scoperto che …</a:t>
            </a:r>
          </a:p>
          <a:p>
            <a:pPr>
              <a:lnSpc>
                <a:spcPct val="150000"/>
              </a:lnSpc>
            </a:pPr>
            <a:r>
              <a:rPr lang="it-IT" sz="2800" dirty="0" smtClean="0">
                <a:latin typeface="Georgia" pitchFamily="18" charset="0"/>
              </a:rPr>
              <a:t>…qualsiasi quadrilatero può essere usato  come “piastrella” per una </a:t>
            </a:r>
            <a:r>
              <a:rPr lang="it-IT" sz="2800" dirty="0">
                <a:latin typeface="Georgia" pitchFamily="18" charset="0"/>
              </a:rPr>
              <a:t>pavimentazione: basta disegnare il simmetrico rispetto al punto medio di ciascun lato</a:t>
            </a:r>
          </a:p>
        </p:txBody>
      </p:sp>
    </p:spTree>
    <p:extLst>
      <p:ext uri="{BB962C8B-B14F-4D97-AF65-F5344CB8AC3E}">
        <p14:creationId xmlns="" xmlns:p14="http://schemas.microsoft.com/office/powerpoint/2010/main" val="672269789"/>
      </p:ext>
    </p:extLst>
  </p:cSld>
  <p:clrMapOvr>
    <a:masterClrMapping/>
  </p:clrMapOvr>
  <p:transition spd="slow" advTm="5672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1340768"/>
            <a:ext cx="7772400" cy="147002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it-IT" b="1" cap="all" dirty="0" err="1" smtClean="0">
                <a:ln w="0"/>
                <a:solidFill>
                  <a:srgbClr val="0070C0"/>
                </a:solidFill>
                <a:effectLst>
                  <a:reflection blurRad="12700" stA="50000" endPos="50000" dist="5000" dir="5400000" sy="-100000" rotWithShape="0"/>
                </a:effectLst>
                <a:latin typeface="Georgia" pitchFamily="18" charset="0"/>
              </a:rPr>
              <a:t>Glissoriflessione</a:t>
            </a:r>
            <a:r>
              <a:rPr lang="it-IT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/>
            </a:r>
            <a:br>
              <a:rPr lang="it-IT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</a:br>
            <a:endParaRPr lang="it-IT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Immagine 3" descr="gliss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2403648"/>
            <a:ext cx="7344816" cy="387090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6613609"/>
      </p:ext>
    </p:extLst>
  </p:cSld>
  <p:clrMapOvr>
    <a:masterClrMapping/>
  </p:clrMapOvr>
  <p:transition spd="slow" advTm="1187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333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-327389" y="-245542"/>
            <a:ext cx="9471389" cy="7103542"/>
          </a:xfrm>
        </p:spPr>
      </p:pic>
    </p:spTree>
    <p:extLst>
      <p:ext uri="{BB962C8B-B14F-4D97-AF65-F5344CB8AC3E}">
        <p14:creationId xmlns="" xmlns:p14="http://schemas.microsoft.com/office/powerpoint/2010/main" val="170158515"/>
      </p:ext>
    </p:extLst>
  </p:cSld>
  <p:clrMapOvr>
    <a:masterClrMapping/>
  </p:clrMapOvr>
  <p:transition spd="slow" advTm="1031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33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-81390"/>
            <a:ext cx="9252520" cy="6939390"/>
          </a:xfrm>
        </p:spPr>
      </p:pic>
    </p:spTree>
    <p:extLst>
      <p:ext uri="{BB962C8B-B14F-4D97-AF65-F5344CB8AC3E}">
        <p14:creationId xmlns="" xmlns:p14="http://schemas.microsoft.com/office/powerpoint/2010/main" val="2773267991"/>
      </p:ext>
    </p:extLst>
  </p:cSld>
  <p:clrMapOvr>
    <a:masterClrMapping/>
  </p:clrMapOvr>
  <p:transition spd="slow" advTm="938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335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-183373" y="-137530"/>
            <a:ext cx="9327373" cy="6995530"/>
          </a:xfrm>
        </p:spPr>
      </p:pic>
    </p:spTree>
    <p:extLst>
      <p:ext uri="{BB962C8B-B14F-4D97-AF65-F5344CB8AC3E}">
        <p14:creationId xmlns="" xmlns:p14="http://schemas.microsoft.com/office/powerpoint/2010/main" val="2189613442"/>
      </p:ext>
    </p:extLst>
  </p:cSld>
  <p:clrMapOvr>
    <a:masterClrMapping/>
  </p:clrMapOvr>
  <p:transition spd="slow" advTm="765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336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474172598"/>
      </p:ext>
    </p:extLst>
  </p:cSld>
  <p:clrMapOvr>
    <a:masterClrMapping/>
  </p:clrMapOvr>
  <p:transition spd="slow" advTm="938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2075" indent="11113" algn="ctr">
              <a:lnSpc>
                <a:spcPct val="150000"/>
              </a:lnSpc>
              <a:buNone/>
            </a:pPr>
            <a:r>
              <a:rPr lang="it-IT" kern="1800" dirty="0"/>
              <a:t>Dunque la simmetria è qualcosa di attivo</a:t>
            </a:r>
            <a:r>
              <a:rPr lang="it-IT" kern="1800" dirty="0" smtClean="0"/>
              <a:t>,</a:t>
            </a:r>
          </a:p>
          <a:p>
            <a:pPr marL="92075" indent="11113" algn="ctr">
              <a:lnSpc>
                <a:spcPct val="150000"/>
              </a:lnSpc>
              <a:buNone/>
            </a:pPr>
            <a:r>
              <a:rPr lang="it-IT" kern="1800" dirty="0" smtClean="0"/>
              <a:t>non </a:t>
            </a:r>
            <a:r>
              <a:rPr lang="it-IT" kern="1800" dirty="0"/>
              <a:t>di passivo: </a:t>
            </a:r>
            <a:endParaRPr lang="it-IT" kern="1800" dirty="0" smtClean="0"/>
          </a:p>
          <a:p>
            <a:pPr marL="92075" indent="11113" algn="ctr">
              <a:lnSpc>
                <a:spcPct val="150000"/>
              </a:lnSpc>
              <a:buNone/>
            </a:pPr>
            <a:r>
              <a:rPr lang="it-IT" b="1" kern="1800" dirty="0" smtClean="0"/>
              <a:t>ciascun </a:t>
            </a:r>
            <a:r>
              <a:rPr lang="it-IT" b="1" kern="1800" dirty="0"/>
              <a:t>movimento  che </a:t>
            </a:r>
            <a:r>
              <a:rPr lang="it-IT" b="1" kern="1800" dirty="0" smtClean="0"/>
              <a:t>possiamo </a:t>
            </a:r>
            <a:r>
              <a:rPr lang="it-IT" b="1" kern="1800" dirty="0"/>
              <a:t>far fare alla figura senza alterarla è una simmetria.</a:t>
            </a:r>
          </a:p>
          <a:p>
            <a:pPr marL="88900" indent="0" algn="ctr">
              <a:buNone/>
            </a:pP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8999422"/>
      </p:ext>
    </p:extLst>
  </p:cSld>
  <p:clrMapOvr>
    <a:masterClrMapping/>
  </p:clrMapOvr>
  <p:transition spd="slow" advTm="540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it-IT" sz="2800" b="1" dirty="0" smtClean="0">
                <a:latin typeface="Georgia" pitchFamily="18" charset="0"/>
              </a:rPr>
              <a:t>Si tratta di una isometria inversa in cui non ci sono punti uniti o fissi</a:t>
            </a:r>
            <a:endParaRPr lang="it-IT" sz="2800" b="1" dirty="0">
              <a:latin typeface="Georgia" pitchFamily="18" charset="0"/>
            </a:endParaRP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00808"/>
            <a:ext cx="6264697" cy="4698523"/>
          </a:xfrm>
        </p:spPr>
      </p:pic>
    </p:spTree>
    <p:extLst>
      <p:ext uri="{BB962C8B-B14F-4D97-AF65-F5344CB8AC3E}">
        <p14:creationId xmlns="" xmlns:p14="http://schemas.microsoft.com/office/powerpoint/2010/main" val="2661578295"/>
      </p:ext>
    </p:extLst>
  </p:cSld>
  <p:clrMapOvr>
    <a:masterClrMapping/>
  </p:clrMapOvr>
  <p:transition spd="slow" advTm="1547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8690" y="1539652"/>
            <a:ext cx="8435280" cy="864096"/>
          </a:xfrm>
        </p:spPr>
        <p:txBody>
          <a:bodyPr>
            <a:normAutofit fontScale="90000"/>
          </a:bodyPr>
          <a:lstStyle/>
          <a:p>
            <a:r>
              <a:rPr lang="it-IT" sz="3100" dirty="0" smtClean="0">
                <a:latin typeface="Georgia" pitchFamily="18" charset="0"/>
              </a:rPr>
              <a:t>In ciascuno dei seguenti casi individua l’isometria che manda la bandiera 1 nella  bandiera 2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pic>
        <p:nvPicPr>
          <p:cNvPr id="9" name="Segnaposto contenuto 8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3712" y="2145114"/>
            <a:ext cx="2660367" cy="1878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magine 9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307377"/>
            <a:ext cx="2239735" cy="1553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magine 10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84" y="4212996"/>
            <a:ext cx="2166272" cy="1990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magine 11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6204" y="4221088"/>
            <a:ext cx="2003959" cy="19825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/>
          <p:cNvSpPr txBox="1"/>
          <p:nvPr/>
        </p:nvSpPr>
        <p:spPr>
          <a:xfrm>
            <a:off x="827584" y="548680"/>
            <a:ext cx="470994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A CACCIA DI SIMMETRIE….</a:t>
            </a:r>
            <a:endParaRPr lang="it-IT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90884084"/>
      </p:ext>
    </p:extLst>
  </p:cSld>
  <p:clrMapOvr>
    <a:masterClrMapping/>
  </p:clrMapOvr>
  <p:transition spd="slow" advTm="10125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778098"/>
          </a:xfrm>
        </p:spPr>
        <p:txBody>
          <a:bodyPr>
            <a:normAutofit fontScale="9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it-IT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Quanta simmetria ha una figura?</a:t>
            </a:r>
            <a:endParaRPr lang="it-IT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24744"/>
            <a:ext cx="7931224" cy="2952329"/>
          </a:xfrm>
        </p:spPr>
        <p:txBody>
          <a:bodyPr>
            <a:normAutofit/>
          </a:bodyPr>
          <a:lstStyle/>
          <a:p>
            <a:pPr marL="6350" indent="22225">
              <a:lnSpc>
                <a:spcPct val="150000"/>
              </a:lnSpc>
              <a:buNone/>
            </a:pPr>
            <a:r>
              <a:rPr lang="it-IT" sz="2400" dirty="0" smtClean="0">
                <a:latin typeface="Georgia" pitchFamily="18" charset="0"/>
              </a:rPr>
              <a:t>Classifica triangoli e quadrilateri rispetto alle simmetrie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4" name="Immagin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700808"/>
            <a:ext cx="3484671" cy="4635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060848"/>
            <a:ext cx="428396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163121642"/>
      </p:ext>
    </p:extLst>
  </p:cSld>
  <p:clrMapOvr>
    <a:masterClrMapping/>
  </p:clrMapOvr>
  <p:transition spd="slow" advTm="536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stessa quantità di simmetrie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15616" y="548680"/>
            <a:ext cx="7249147" cy="45259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CasellaDiTesto 5"/>
          <p:cNvSpPr txBox="1"/>
          <p:nvPr/>
        </p:nvSpPr>
        <p:spPr>
          <a:xfrm>
            <a:off x="1075606" y="554533"/>
            <a:ext cx="72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00FF"/>
                </a:solidFill>
                <a:latin typeface="Georgia" pitchFamily="18" charset="0"/>
              </a:rPr>
              <a:t>Entrambe le figure hanno 4 simmetrie</a:t>
            </a:r>
            <a:endParaRPr lang="it-IT" sz="24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27584" y="537321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Georgia" pitchFamily="18" charset="0"/>
              </a:rPr>
              <a:t>ma non possono essere considerate equivalenti dal punto  di vista della loro simmetria totale</a:t>
            </a:r>
            <a:endParaRPr lang="it-IT" sz="2400" dirty="0">
              <a:latin typeface="Georgia" pitchFamily="18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995936" y="4584684"/>
            <a:ext cx="7848872" cy="295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 indent="11113">
              <a:lnSpc>
                <a:spcPct val="150000"/>
              </a:lnSpc>
              <a:buNone/>
            </a:pPr>
            <a:r>
              <a:rPr lang="it-IT" sz="1000" dirty="0">
                <a:latin typeface="Georgia" pitchFamily="18" charset="0"/>
              </a:rPr>
              <a:t>[ </a:t>
            </a:r>
            <a:r>
              <a:rPr lang="it-IT" sz="1000" i="1" dirty="0">
                <a:latin typeface="Georgia" pitchFamily="18" charset="0"/>
              </a:rPr>
              <a:t>Simmetria una scoperta matematica -</a:t>
            </a:r>
            <a:r>
              <a:rPr lang="it-IT" sz="1000" dirty="0">
                <a:latin typeface="Georgia" pitchFamily="18" charset="0"/>
              </a:rPr>
              <a:t>BETTI, MARCHETTI, ROSSI]</a:t>
            </a:r>
          </a:p>
        </p:txBody>
      </p:sp>
    </p:spTree>
    <p:extLst>
      <p:ext uri="{BB962C8B-B14F-4D97-AF65-F5344CB8AC3E}">
        <p14:creationId xmlns="" xmlns:p14="http://schemas.microsoft.com/office/powerpoint/2010/main" val="2077671969"/>
      </p:ext>
    </p:extLst>
  </p:cSld>
  <p:clrMapOvr>
    <a:masterClrMapping/>
  </p:clrMapOvr>
  <p:transition spd="slow" advTm="414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it-IT" dirty="0">
                <a:latin typeface="Georgia" pitchFamily="18" charset="0"/>
              </a:rPr>
              <a:t>Entrambe la figure hanno ovviamente l’identità come </a:t>
            </a:r>
            <a:r>
              <a:rPr lang="it-IT" dirty="0" smtClean="0">
                <a:latin typeface="Georgia" pitchFamily="18" charset="0"/>
              </a:rPr>
              <a:t> prima </a:t>
            </a:r>
            <a:r>
              <a:rPr lang="it-IT" dirty="0">
                <a:latin typeface="Georgia" pitchFamily="18" charset="0"/>
              </a:rPr>
              <a:t>simmetria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Georgia" pitchFamily="18" charset="0"/>
              </a:rPr>
              <a:t>Il rettangolo ha due simmetrie assiali (e quindi inverse) ed una simmetria rotazionale di 180°.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Georgia" pitchFamily="18" charset="0"/>
              </a:rPr>
              <a:t>L’altra figura ha tre simmetrie rotazionali (quindi dirette): una di 90°, </a:t>
            </a:r>
          </a:p>
          <a:p>
            <a:pPr marL="361950" indent="0">
              <a:lnSpc>
                <a:spcPct val="150000"/>
              </a:lnSpc>
              <a:buNone/>
            </a:pPr>
            <a:r>
              <a:rPr lang="it-IT" dirty="0" smtClean="0">
                <a:latin typeface="Georgia" pitchFamily="18" charset="0"/>
              </a:rPr>
              <a:t>una di 180° e una di 270°.</a:t>
            </a:r>
          </a:p>
        </p:txBody>
      </p:sp>
      <p:pic>
        <p:nvPicPr>
          <p:cNvPr id="4" name="Segnaposto contenuto 4" descr="stessa quantità di simmetri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01593" y="4522812"/>
            <a:ext cx="3092083" cy="19305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838642686"/>
      </p:ext>
    </p:extLst>
  </p:cSld>
  <p:clrMapOvr>
    <a:masterClrMapping/>
  </p:clrMapOvr>
  <p:transition spd="slow" advTm="8328">
    <p:split orient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052736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92075" indent="11113">
              <a:lnSpc>
                <a:spcPct val="150000"/>
              </a:lnSpc>
              <a:buNone/>
            </a:pPr>
            <a:r>
              <a:rPr lang="it-IT" dirty="0" smtClean="0">
                <a:latin typeface="Georgia" pitchFamily="18" charset="0"/>
              </a:rPr>
              <a:t>Quindi non ha senso misurare  la simmetria totale di una figura contando quante sono le singole simmetrie. </a:t>
            </a:r>
          </a:p>
          <a:p>
            <a:pPr marL="92075" indent="11113">
              <a:lnSpc>
                <a:spcPct val="150000"/>
              </a:lnSpc>
              <a:buNone/>
            </a:pPr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Bisogna</a:t>
            </a:r>
            <a:r>
              <a:rPr lang="it-IT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anche </a:t>
            </a:r>
            <a:r>
              <a:rPr lang="it-IT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tener conto di come queste simmetrie si compongono</a:t>
            </a:r>
            <a:r>
              <a:rPr lang="it-IT" dirty="0" smtClean="0">
                <a:latin typeface="Georgia" pitchFamily="18" charset="0"/>
              </a:rPr>
              <a:t>, cioè del risultato che si ottiene quando sono eseguite una dopo l’altra.</a:t>
            </a:r>
            <a:endParaRPr lang="it-IT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46545122"/>
      </p:ext>
    </p:extLst>
  </p:cSld>
  <p:clrMapOvr>
    <a:masterClrMapping/>
  </p:clrMapOvr>
  <p:transition spd="slow" advTm="6469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comp trasl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26799">
            <a:off x="555998" y="1953946"/>
            <a:ext cx="3175391" cy="150604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Composizioni di simmetrie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Immagine 4" descr="comp ro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17998" y="1700808"/>
            <a:ext cx="2780547" cy="1872208"/>
          </a:xfrm>
          <a:prstGeom prst="rect">
            <a:avLst/>
          </a:prstGeom>
        </p:spPr>
      </p:pic>
      <p:pic>
        <p:nvPicPr>
          <p:cNvPr id="6" name="Immagine 5" descr="comp ass.bmp">
            <a:hlinkClick r:id="rId6" action="ppaction://hlinkpres?slideindex=1&amp;slidetitle=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35696" y="3789040"/>
            <a:ext cx="2616064" cy="228009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572000" y="1482019"/>
            <a:ext cx="3768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latin typeface="Georgia" pitchFamily="18" charset="0"/>
              </a:rPr>
              <a:t>Componendo due traslazioni si ottiene ancora una traslazione</a:t>
            </a:r>
            <a:endParaRPr lang="it-IT" sz="2800" dirty="0">
              <a:latin typeface="Georgia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11559" y="1700808"/>
            <a:ext cx="30642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Georgia" pitchFamily="18" charset="0"/>
              </a:rPr>
              <a:t>Componendo due rotazioni si ottiene ancora una rotazione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788024" y="4149080"/>
            <a:ext cx="36724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.. </a:t>
            </a:r>
            <a:r>
              <a:rPr lang="it-IT" sz="2800" dirty="0" smtClean="0">
                <a:latin typeface="Georgia" pitchFamily="18" charset="0"/>
              </a:rPr>
              <a:t>e </a:t>
            </a:r>
            <a:r>
              <a:rPr lang="it-IT" sz="2800" dirty="0">
                <a:latin typeface="Georgia" pitchFamily="18" charset="0"/>
              </a:rPr>
              <a:t>componendo due simmetrie assiali?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658395050"/>
      </p:ext>
    </p:extLst>
  </p:cSld>
  <p:clrMapOvr>
    <a:masterClrMapping/>
  </p:clrMapOvr>
  <p:transition spd="slow" advTm="179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7" grpId="0"/>
      <p:bldP spid="7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 con assi paralleli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Immagine 4" descr="CASSPAR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" y="2124075"/>
            <a:ext cx="8172450" cy="260985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419872" y="5661248"/>
            <a:ext cx="5432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SI OTTIENE UNA TRASLAZIONE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csapar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1520" y="5096572"/>
            <a:ext cx="1505669" cy="1129351"/>
          </a:xfrm>
        </p:spPr>
      </p:pic>
    </p:spTree>
    <p:extLst>
      <p:ext uri="{BB962C8B-B14F-4D97-AF65-F5344CB8AC3E}">
        <p14:creationId xmlns="" xmlns:p14="http://schemas.microsoft.com/office/powerpoint/2010/main" val="3980458592"/>
      </p:ext>
    </p:extLst>
  </p:cSld>
  <p:clrMapOvr>
    <a:masterClrMapping/>
  </p:clrMapOvr>
  <p:transition spd="slow" advTm="280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 showWhenStopped="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  <p:extLst mod="1">
    <p:ext uri="{E180D4A7-C9FB-4DFB-919C-405C955672EB}">
      <p14:showEvtLst xmlns="" xmlns:p14="http://schemas.microsoft.com/office/powerpoint/2010/main">
        <p14:playEvt time="1557" objId="4"/>
        <p14:stopEvt time="26750" objId="4"/>
      </p14:showEvt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 sarà importante l’ordine di composizione?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Immagine 4" descr="CASSPAR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50" y="1828800"/>
            <a:ext cx="9029700" cy="32004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39952" y="5733256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SI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csapar2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57150" y="5225206"/>
            <a:ext cx="1994570" cy="1495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2427546"/>
      </p:ext>
    </p:extLst>
  </p:cSld>
  <p:clrMapOvr>
    <a:masterClrMapping/>
  </p:clrMapOvr>
  <p:transition spd="slow" advTm="212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414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 showWhenStopped="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/>
    </p:bldLst>
  </p:timing>
  <p:extLst mod="1">
    <p:ext uri="{E180D4A7-C9FB-4DFB-919C-405C955672EB}">
      <p14:showEvtLst xmlns="" xmlns:p14="http://schemas.microsoft.com/office/powerpoint/2010/main">
        <p14:playEvt time="2784" objId="4"/>
        <p14:stopEvt time="20999" objId="4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..con assi incidenti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" name="Immagine 4" descr="COMP ASSI INC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7784" y="1396227"/>
            <a:ext cx="6120680" cy="457292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3188" y="1396227"/>
            <a:ext cx="2234555" cy="5011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latin typeface="Georgia" pitchFamily="18" charset="0"/>
              </a:rPr>
              <a:t>Si ottiene una rotazione di ampiezza pari al doppio dell’angolo formato dai due assi</a:t>
            </a:r>
            <a:endParaRPr lang="it-IT" sz="2400" b="1" dirty="0">
              <a:latin typeface="Georgia" pitchFamily="18" charset="0"/>
            </a:endParaRPr>
          </a:p>
        </p:txBody>
      </p:sp>
      <p:pic>
        <p:nvPicPr>
          <p:cNvPr id="6" name="COMP SIMM ASSIALE3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7836362" y="5877272"/>
            <a:ext cx="1307638" cy="9807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045692897"/>
      </p:ext>
    </p:extLst>
  </p:cSld>
  <p:clrMapOvr>
    <a:masterClrMapping/>
  </p:clrMapOvr>
  <p:transition spd="slow" advTm="1055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mute="1"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  <p:extLst mod="1">
    <p:ext uri="{E180D4A7-C9FB-4DFB-919C-405C955672EB}">
      <p14:showEvtLst xmlns="" xmlns:p14="http://schemas.microsoft.com/office/powerpoint/2010/main">
        <p14:playEvt time="3486" objId="6"/>
        <p14:stopEvt time="101594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it-IT" dirty="0"/>
              <a:t>Ma allora..</a:t>
            </a:r>
          </a:p>
          <a:p>
            <a:pPr>
              <a:buNone/>
            </a:pPr>
            <a:r>
              <a:rPr lang="it-IT" dirty="0"/>
              <a:t>… quali sono queste simmetrie ?</a:t>
            </a:r>
          </a:p>
          <a:p>
            <a:pPr>
              <a:buNone/>
            </a:pPr>
            <a:r>
              <a:rPr lang="it-IT" dirty="0"/>
              <a:t>… quanta simmetria può avere una figura?</a:t>
            </a:r>
          </a:p>
          <a:p>
            <a:pPr>
              <a:buNone/>
            </a:pPr>
            <a:endParaRPr lang="it-IT" dirty="0" smtClean="0"/>
          </a:p>
          <a:p>
            <a:pPr indent="-77788">
              <a:buNone/>
            </a:pPr>
            <a:r>
              <a:rPr lang="it-IT" dirty="0" smtClean="0"/>
              <a:t>Con i ragazzi abbiamo cercato </a:t>
            </a:r>
            <a:r>
              <a:rPr lang="it-IT" dirty="0"/>
              <a:t>di rispondere, nei limiti delle nostre possibilità, a queste due domande.</a:t>
            </a: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022799085"/>
      </p:ext>
    </p:extLst>
  </p:cSld>
  <p:clrMapOvr>
    <a:masterClrMapping/>
  </p:clrMapOvr>
  <p:transition spd="slow" advTm="689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..con </a:t>
            </a:r>
            <a:r>
              <a:rPr lang="it-IT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assi perpendicolari</a:t>
            </a:r>
            <a:endParaRPr lang="it-IT" dirty="0"/>
          </a:p>
        </p:txBody>
      </p:sp>
      <p:pic>
        <p:nvPicPr>
          <p:cNvPr id="4" name="Segnaposto contenuto 3" descr="cass perp.bmp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509061" y="1600200"/>
            <a:ext cx="6125878" cy="4525963"/>
          </a:xfrm>
        </p:spPr>
      </p:pic>
      <p:sp>
        <p:nvSpPr>
          <p:cNvPr id="3" name="CasellaDiTesto 2"/>
          <p:cNvSpPr txBox="1"/>
          <p:nvPr/>
        </p:nvSpPr>
        <p:spPr>
          <a:xfrm>
            <a:off x="323528" y="4005064"/>
            <a:ext cx="2160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b="1" dirty="0" smtClean="0">
                <a:latin typeface="Georgia" pitchFamily="18" charset="0"/>
              </a:rPr>
              <a:t>si ottiene una simmetria centrale</a:t>
            </a:r>
            <a:endParaRPr lang="it-IT" sz="2400" b="1" dirty="0"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605727839"/>
      </p:ext>
    </p:extLst>
  </p:cSld>
  <p:clrMapOvr>
    <a:masterClrMapping/>
  </p:clrMapOvr>
  <p:transition spd="slow" advTm="4125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648072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Alleniamoci a vedere gli spostamenti..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48172" y="3691880"/>
            <a:ext cx="8229600" cy="1512168"/>
          </a:xfrm>
        </p:spPr>
        <p:txBody>
          <a:bodyPr numCol="1">
            <a:normAutofit/>
          </a:bodyPr>
          <a:lstStyle/>
          <a:p>
            <a:pPr>
              <a:buNone/>
            </a:pPr>
            <a:endParaRPr lang="it-IT" sz="2800" dirty="0" smtClean="0">
              <a:latin typeface="Georgia" pitchFamily="18" charset="0"/>
            </a:endParaRPr>
          </a:p>
          <a:p>
            <a:pPr marL="85725" indent="0">
              <a:buNone/>
            </a:pPr>
            <a:r>
              <a:rPr lang="it-IT" sz="2800" dirty="0" smtClean="0">
                <a:latin typeface="Georgia" pitchFamily="18" charset="0"/>
              </a:rPr>
              <a:t>Qual è l’immagine di P se il quadrato Q1 va sul quadrato Q2 con:</a:t>
            </a:r>
          </a:p>
          <a:p>
            <a:pPr marL="85725" indent="0">
              <a:buNone/>
            </a:pPr>
            <a:endParaRPr lang="it-IT" sz="2800" dirty="0" smtClean="0">
              <a:latin typeface="Georgia" pitchFamily="18" charset="0"/>
            </a:endParaRPr>
          </a:p>
          <a:p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395536" y="5334129"/>
            <a:ext cx="8064896" cy="95410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itchFamily="34" charset="0"/>
              <a:buChar char="•"/>
            </a:pPr>
            <a:r>
              <a:rPr lang="it-IT" sz="2800" dirty="0">
                <a:latin typeface="Georgia" pitchFamily="18" charset="0"/>
              </a:rPr>
              <a:t>una simmetria assiale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it-IT" sz="2800" dirty="0">
                <a:latin typeface="Georgia" pitchFamily="18" charset="0"/>
              </a:rPr>
              <a:t>una traslazione</a:t>
            </a:r>
          </a:p>
          <a:p>
            <a:pPr marL="609600" indent="-457200">
              <a:buFont typeface="Arial" pitchFamily="34" charset="0"/>
              <a:buChar char="•"/>
            </a:pPr>
            <a:r>
              <a:rPr lang="it-IT" sz="2800" dirty="0">
                <a:latin typeface="Georgia" pitchFamily="18" charset="0"/>
              </a:rPr>
              <a:t>un mezzo giro</a:t>
            </a:r>
          </a:p>
          <a:p>
            <a:pPr marL="609600" indent="-419100">
              <a:buFont typeface="Arial" pitchFamily="34" charset="0"/>
              <a:buChar char="•"/>
            </a:pPr>
            <a:r>
              <a:rPr lang="it-IT" sz="2800" dirty="0">
                <a:latin typeface="Georgia" pitchFamily="18" charset="0"/>
              </a:rPr>
              <a:t>una </a:t>
            </a:r>
            <a:r>
              <a:rPr lang="it-IT" sz="2800" dirty="0" err="1">
                <a:latin typeface="Georgia" pitchFamily="18" charset="0"/>
              </a:rPr>
              <a:t>glissoriflessione</a:t>
            </a:r>
            <a:endParaRPr lang="it-IT" sz="28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7578932"/>
      </p:ext>
    </p:extLst>
  </p:cSld>
  <p:clrMapOvr>
    <a:masterClrMapping/>
  </p:clrMapOvr>
  <p:transition spd="slow" advTm="15579">
    <p:blinds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it-IT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Quali sono le isometrie che riportano un rettangolo su se stesso?</a:t>
            </a:r>
            <a:endParaRPr lang="it-IT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s1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24000" y="1576388"/>
            <a:ext cx="6096000" cy="4572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539552" y="476672"/>
            <a:ext cx="8136904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la simmetria di asse 1</a:t>
            </a:r>
            <a:endParaRPr lang="it-IT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4143401039"/>
      </p:ext>
    </p:extLst>
  </p:cSld>
  <p:clrMapOvr>
    <a:masterClrMapping/>
  </p:clrMapOvr>
  <p:transition spd="slow" advTm="1803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4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5" grpId="0"/>
    </p:bldLst>
  </p:timing>
  <p:extLst mod="1">
    <p:ext uri="{E180D4A7-C9FB-4DFB-919C-405C955672EB}">
      <p14:showEvtLst xmlns="" xmlns:p14="http://schemas.microsoft.com/office/powerpoint/2010/main">
        <p14:playEvt time="8083" objId="4"/>
        <p14:stopEvt time="17329" objId="4"/>
      </p14:showEvt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la simmetria di asse 2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s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157638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63678181"/>
      </p:ext>
    </p:extLst>
  </p:cSld>
  <p:clrMapOvr>
    <a:masterClrMapping/>
  </p:clrMapOvr>
  <p:transition spd="slow" advTm="818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4"/>
        <p14:stopEvt time="6775" objId="4"/>
      </p14:showEvt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la rotazione di mezzo giro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6" name="r12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524000" y="1576388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3574535"/>
      </p:ext>
    </p:extLst>
  </p:cSld>
  <p:clrMapOvr>
    <a:masterClrMapping/>
  </p:clrMapOvr>
  <p:transition spd="slow" advTm="95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  <p:extLst mod="1">
    <p:ext uri="{E180D4A7-C9FB-4DFB-919C-405C955672EB}">
      <p14:showEvtLst xmlns="" xmlns:p14="http://schemas.microsoft.com/office/powerpoint/2010/main">
        <p14:playEvt time="0" objId="6"/>
        <p14:stopEvt time="8231" objId="6"/>
      </p14:showEvtLst>
    </p:ext>
  </p:extLs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… e ovviamente l’</a:t>
            </a:r>
            <a:r>
              <a:rPr lang="it-IT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identità</a:t>
            </a:r>
            <a:endParaRPr lang="it-IT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4" name="Segnaposto contenuto 3" descr="DSCN1238_0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8" y="1700808"/>
            <a:ext cx="6264696" cy="4698522"/>
          </a:xfrm>
        </p:spPr>
      </p:pic>
    </p:spTree>
    <p:extLst>
      <p:ext uri="{BB962C8B-B14F-4D97-AF65-F5344CB8AC3E}">
        <p14:creationId xmlns="" xmlns:p14="http://schemas.microsoft.com/office/powerpoint/2010/main" val="1877660806"/>
      </p:ext>
    </p:extLst>
  </p:cSld>
  <p:clrMapOvr>
    <a:masterClrMapping/>
  </p:clrMapOvr>
  <p:transition spd="slow" advTm="3547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7012" y="620688"/>
            <a:ext cx="889248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 </a:t>
            </a:r>
            <a:r>
              <a:rPr lang="it-IT" sz="31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Ecco cosa abbiamo ottenuto componendo queste simmetrie  a due a due </a:t>
            </a:r>
            <a:endParaRPr lang="it-IT" sz="31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953593198"/>
              </p:ext>
            </p:extLst>
          </p:nvPr>
        </p:nvGraphicFramePr>
        <p:xfrm>
          <a:off x="539552" y="1988840"/>
          <a:ext cx="8229600" cy="427707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645920"/>
                <a:gridCol w="1645920"/>
                <a:gridCol w="1645920"/>
                <a:gridCol w="1645920"/>
                <a:gridCol w="1645920"/>
              </a:tblGrid>
              <a:tr h="855414"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 smtClean="0">
                          <a:latin typeface="Bradley Hand ITC" pitchFamily="66" charset="0"/>
                        </a:rPr>
                        <a:t>*</a:t>
                      </a:r>
                      <a:endParaRPr lang="it-IT" sz="2800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800" b="1" dirty="0" err="1" smtClean="0">
                          <a:latin typeface="Bradley Hand ITC" pitchFamily="66" charset="0"/>
                        </a:rPr>
                        <a:t>id</a:t>
                      </a:r>
                      <a:endParaRPr lang="it-IT" sz="2800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latin typeface="Bradley Hand ITC" pitchFamily="66" charset="0"/>
                        </a:rPr>
                        <a:t>s</a:t>
                      </a:r>
                      <a:r>
                        <a:rPr lang="it-IT" sz="3200" b="1" baseline="-25000" dirty="0" smtClean="0">
                          <a:latin typeface="Bradley Hand ITC" pitchFamily="66" charset="0"/>
                        </a:rPr>
                        <a:t>1</a:t>
                      </a:r>
                      <a:endParaRPr lang="it-IT" sz="3200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latin typeface="Bradley Hand ITC" pitchFamily="66" charset="0"/>
                        </a:rPr>
                        <a:t>s</a:t>
                      </a:r>
                      <a:r>
                        <a:rPr lang="it-IT" sz="3200" b="1" baseline="-25000" dirty="0" smtClean="0">
                          <a:latin typeface="Bradley Hand ITC" pitchFamily="66" charset="0"/>
                        </a:rPr>
                        <a:t>2</a:t>
                      </a:r>
                      <a:endParaRPr lang="it-IT" sz="3200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3200" b="1" dirty="0" smtClean="0">
                          <a:latin typeface="Bradley Hand ITC" pitchFamily="66" charset="0"/>
                        </a:rPr>
                        <a:t>r</a:t>
                      </a:r>
                      <a:r>
                        <a:rPr lang="it-IT" sz="3200" b="1" baseline="-25000" dirty="0" smtClean="0">
                          <a:latin typeface="Bradley Hand ITC" pitchFamily="66" charset="0"/>
                        </a:rPr>
                        <a:t>1/2</a:t>
                      </a:r>
                      <a:endParaRPr lang="it-IT" sz="3200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</a:tr>
              <a:tr h="8554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Bradley Hand ITC" pitchFamily="66" charset="0"/>
                        </a:rPr>
                        <a:t>id</a:t>
                      </a:r>
                      <a:endParaRPr kumimoji="0" lang="it-IT" sz="28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bg1"/>
                        </a:solidFill>
                        <a:latin typeface="Bradley Hand ITC" pitchFamily="66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id</a:t>
                      </a:r>
                      <a:endParaRPr kumimoji="0" lang="it-IT" sz="28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s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1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s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2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r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1/2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</a:tr>
              <a:tr h="8554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Bradley Hand ITC" pitchFamily="66" charset="0"/>
                        </a:rPr>
                        <a:t>s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Bradley Hand ITC" pitchFamily="66" charset="0"/>
                        </a:rPr>
                        <a:t>1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bg1"/>
                        </a:solidFill>
                        <a:latin typeface="Bradley Hand ITC" pitchFamily="66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s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1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id</a:t>
                      </a:r>
                      <a:endParaRPr kumimoji="0" lang="it-IT" sz="28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r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1/2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s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2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</a:tr>
              <a:tr h="8554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Bradley Hand ITC" pitchFamily="66" charset="0"/>
                        </a:rPr>
                        <a:t>s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Bradley Hand ITC" pitchFamily="66" charset="0"/>
                        </a:rPr>
                        <a:t>2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bg1"/>
                        </a:solidFill>
                        <a:latin typeface="Bradley Hand ITC" pitchFamily="66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s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2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r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1/2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id</a:t>
                      </a:r>
                      <a:endParaRPr kumimoji="0" lang="it-IT" sz="28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s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1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</a:tr>
              <a:tr h="8554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Bradley Hand ITC" pitchFamily="66" charset="0"/>
                        </a:rPr>
                        <a:t>r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Bradley Hand ITC" pitchFamily="66" charset="0"/>
                        </a:rPr>
                        <a:t>1/2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bg1"/>
                        </a:solidFill>
                        <a:latin typeface="Bradley Hand ITC" pitchFamily="66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r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1/2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s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2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3200" b="1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s</a:t>
                      </a:r>
                      <a:r>
                        <a:rPr kumimoji="0" lang="it-IT" sz="3200" b="1" u="none" strike="noStrike" kern="1200" cap="none" spc="0" normalizeH="0" baseline="-2500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1</a:t>
                      </a:r>
                      <a:endParaRPr kumimoji="0" lang="it-IT" sz="32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sz="2800" b="1" u="none" strike="noStrike" kern="120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Bradley Hand ITC" pitchFamily="66" charset="0"/>
                        </a:rPr>
                        <a:t>id</a:t>
                      </a:r>
                      <a:endParaRPr kumimoji="0" lang="it-IT" sz="2800" b="1" u="none" strike="noStrike" kern="1200" cap="none" spc="0" normalizeH="0" baseline="0" noProof="0" dirty="0" smtClean="0">
                        <a:ln>
                          <a:noFill/>
                        </a:ln>
                        <a:effectLst/>
                        <a:uLnTx/>
                        <a:uFillTx/>
                        <a:latin typeface="Bradley Hand ITC" pitchFamily="66" charset="0"/>
                      </a:endParaRPr>
                    </a:p>
                    <a:p>
                      <a:endParaRPr lang="it-IT" b="1" dirty="0">
                        <a:solidFill>
                          <a:schemeClr val="tx1"/>
                        </a:solidFill>
                        <a:latin typeface="Bradley Hand ITC" pitchFamily="66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789658912"/>
      </p:ext>
    </p:extLst>
  </p:cSld>
  <p:clrMapOvr>
    <a:masterClrMapping/>
  </p:clrMapOvr>
  <p:transition spd="slow" advTm="9984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332656"/>
            <a:ext cx="8229600" cy="5505475"/>
          </a:xfrm>
        </p:spPr>
        <p:txBody>
          <a:bodyPr>
            <a:normAutofit/>
          </a:bodyPr>
          <a:lstStyle/>
          <a:p>
            <a:pPr marL="85725" indent="28575">
              <a:lnSpc>
                <a:spcPct val="150000"/>
              </a:lnSpc>
              <a:buNone/>
            </a:pPr>
            <a:r>
              <a:rPr lang="it-IT" dirty="0" smtClean="0">
                <a:latin typeface="Georgia" pitchFamily="18" charset="0"/>
              </a:rPr>
              <a:t>Nell’insieme A={</a:t>
            </a:r>
            <a:r>
              <a:rPr lang="it-IT" b="1" dirty="0" smtClean="0">
                <a:latin typeface="Bradley Hand ITC" pitchFamily="66" charset="0"/>
              </a:rPr>
              <a:t>id</a:t>
            </a:r>
            <a:r>
              <a:rPr lang="it-IT" dirty="0" smtClean="0"/>
              <a:t>, </a:t>
            </a:r>
            <a:r>
              <a:rPr lang="it-IT" b="1" dirty="0" smtClean="0">
                <a:latin typeface="Bradley Hand ITC" pitchFamily="66" charset="0"/>
              </a:rPr>
              <a:t>s</a:t>
            </a:r>
            <a:r>
              <a:rPr lang="it-IT" b="1" baseline="-25000" dirty="0" smtClean="0">
                <a:latin typeface="Bradley Hand ITC" pitchFamily="66" charset="0"/>
              </a:rPr>
              <a:t>1</a:t>
            </a:r>
            <a:r>
              <a:rPr lang="it-IT" dirty="0" smtClean="0"/>
              <a:t>,</a:t>
            </a:r>
            <a:r>
              <a:rPr lang="it-IT" b="1" dirty="0" smtClean="0">
                <a:latin typeface="Bradley Hand ITC" pitchFamily="66" charset="0"/>
              </a:rPr>
              <a:t> s</a:t>
            </a:r>
            <a:r>
              <a:rPr lang="it-IT" b="1" baseline="-25000" dirty="0" smtClean="0">
                <a:latin typeface="Bradley Hand ITC" pitchFamily="66" charset="0"/>
              </a:rPr>
              <a:t>2</a:t>
            </a:r>
            <a:r>
              <a:rPr lang="it-IT" dirty="0" smtClean="0"/>
              <a:t>,</a:t>
            </a:r>
            <a:r>
              <a:rPr lang="it-IT" b="1" dirty="0" smtClean="0">
                <a:latin typeface="Bradley Hand ITC" pitchFamily="66" charset="0"/>
              </a:rPr>
              <a:t> r</a:t>
            </a:r>
            <a:r>
              <a:rPr lang="it-IT" b="1" baseline="-25000" dirty="0" smtClean="0">
                <a:latin typeface="Bradley Hand ITC" pitchFamily="66" charset="0"/>
              </a:rPr>
              <a:t>1/2</a:t>
            </a:r>
            <a:r>
              <a:rPr lang="it-IT" dirty="0" smtClean="0"/>
              <a:t>} </a:t>
            </a:r>
            <a:r>
              <a:rPr lang="it-IT" dirty="0" smtClean="0">
                <a:latin typeface="Georgia" pitchFamily="18" charset="0"/>
              </a:rPr>
              <a:t>delle isometrie  del rettangolo possiamo definire un’</a:t>
            </a:r>
            <a:r>
              <a:rPr lang="it-IT" i="1" u="sng" dirty="0" smtClean="0">
                <a:latin typeface="Georgia" pitchFamily="18" charset="0"/>
              </a:rPr>
              <a:t>operazione interna </a:t>
            </a:r>
            <a:r>
              <a:rPr lang="it-IT" dirty="0" smtClean="0">
                <a:latin typeface="Georgia" pitchFamily="18" charset="0"/>
              </a:rPr>
              <a:t>che chiamiamo “</a:t>
            </a:r>
            <a:r>
              <a:rPr lang="it-IT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prodotto”</a:t>
            </a:r>
            <a:r>
              <a:rPr lang="it-IT" dirty="0" smtClean="0">
                <a:latin typeface="Georgia" pitchFamily="18" charset="0"/>
              </a:rPr>
              <a:t> e che indichiamo con </a:t>
            </a:r>
            <a:r>
              <a:rPr lang="it-IT" sz="6000" b="1" baseline="-25000" dirty="0" smtClean="0">
                <a:latin typeface="Georgia" pitchFamily="18" charset="0"/>
              </a:rPr>
              <a:t>*</a:t>
            </a:r>
            <a:r>
              <a:rPr lang="it-IT" dirty="0" smtClean="0">
                <a:latin typeface="Georgia" pitchFamily="18" charset="0"/>
              </a:rPr>
              <a:t> :  </a:t>
            </a:r>
          </a:p>
          <a:p>
            <a:pPr marL="85725" indent="28575">
              <a:lnSpc>
                <a:spcPct val="150000"/>
              </a:lnSpc>
              <a:buNone/>
            </a:pPr>
            <a:r>
              <a:rPr lang="it-IT" dirty="0" smtClean="0">
                <a:latin typeface="Georgia" pitchFamily="18" charset="0"/>
              </a:rPr>
              <a:t> tale operazione fa corrispondere ad ogni coppia di elementi di A un terzo elemento anch’esso di A</a:t>
            </a:r>
            <a:r>
              <a:rPr lang="it-IT" dirty="0" smtClean="0"/>
              <a:t>.</a:t>
            </a:r>
          </a:p>
          <a:p>
            <a:pPr>
              <a:buNone/>
            </a:pP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892366576"/>
      </p:ext>
    </p:extLst>
  </p:cSld>
  <p:clrMapOvr>
    <a:masterClrMapping/>
  </p:clrMapOvr>
  <p:transition spd="slow" advTm="8375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it-IT" dirty="0" smtClean="0">
                <a:latin typeface="Georgia" pitchFamily="18" charset="0"/>
              </a:rPr>
              <a:t>Si può osservare che </a:t>
            </a:r>
          </a:p>
          <a:p>
            <a:pPr lvl="0">
              <a:lnSpc>
                <a:spcPct val="150000"/>
              </a:lnSpc>
            </a:pPr>
            <a:r>
              <a:rPr lang="it-IT" dirty="0" smtClean="0">
                <a:latin typeface="Georgia" pitchFamily="18" charset="0"/>
              </a:rPr>
              <a:t>Il prodotto è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associativo</a:t>
            </a:r>
          </a:p>
          <a:p>
            <a:pPr lvl="0">
              <a:lnSpc>
                <a:spcPct val="150000"/>
              </a:lnSpc>
            </a:pPr>
            <a:r>
              <a:rPr lang="it-IT" dirty="0" smtClean="0">
                <a:latin typeface="Georgia" pitchFamily="18" charset="0"/>
              </a:rPr>
              <a:t>L’identità è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elemento neutro </a:t>
            </a:r>
            <a:r>
              <a:rPr lang="it-IT" dirty="0" smtClean="0">
                <a:latin typeface="Georgia" pitchFamily="18" charset="0"/>
              </a:rPr>
              <a:t>rispetto al prodotto</a:t>
            </a:r>
          </a:p>
          <a:p>
            <a:pPr>
              <a:lnSpc>
                <a:spcPct val="150000"/>
              </a:lnSpc>
            </a:pPr>
            <a:r>
              <a:rPr lang="it-IT" dirty="0" smtClean="0">
                <a:latin typeface="Georgia" pitchFamily="18" charset="0"/>
              </a:rPr>
              <a:t>Per ogni elemento di A </a:t>
            </a:r>
            <a:r>
              <a:rPr lang="it-IT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esiste l’inverso</a:t>
            </a:r>
            <a:r>
              <a:rPr lang="it-IT" dirty="0" smtClean="0">
                <a:latin typeface="Georgia" pitchFamily="18" charset="0"/>
              </a:rPr>
              <a:t>, quell’isometria che composta con la prima da come risultato l’identità.</a:t>
            </a:r>
            <a:endParaRPr lang="it-IT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9113023"/>
      </p:ext>
    </p:extLst>
  </p:cSld>
  <p:clrMapOvr>
    <a:masterClrMapping/>
  </p:clrMapOvr>
  <p:transition spd="slow" advTm="8078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 può dunque parlare di </a:t>
            </a:r>
            <a:r>
              <a:rPr lang="it-IT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gruppo delle isometrie del rettangolo.</a:t>
            </a:r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it-IT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1520" y="2852936"/>
            <a:ext cx="8229600" cy="4525963"/>
          </a:xfrm>
        </p:spPr>
        <p:txBody>
          <a:bodyPr/>
          <a:lstStyle/>
          <a:p>
            <a:pPr marL="92075" indent="11113">
              <a:buNone/>
            </a:pPr>
            <a:r>
              <a:rPr lang="it-IT" dirty="0" smtClean="0">
                <a:latin typeface="Georgia" pitchFamily="18" charset="0"/>
              </a:rPr>
              <a:t>L’operazione di prodotto definisce sull’insieme A una struttura di gruppo</a:t>
            </a:r>
            <a:endParaRPr lang="it-IT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18425657"/>
      </p:ext>
    </p:extLst>
  </p:cSld>
  <p:clrMapOvr>
    <a:masterClrMapping/>
  </p:clrMapOvr>
  <p:transition spd="slow" advTm="5078">
    <p:check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3175" indent="11113">
              <a:lnSpc>
                <a:spcPct val="160000"/>
              </a:lnSpc>
              <a:buNone/>
            </a:pPr>
            <a:r>
              <a:rPr lang="it-IT" dirty="0">
                <a:latin typeface="Georgia" pitchFamily="18" charset="0"/>
              </a:rPr>
              <a:t>Nel laboratorio  di matematica </a:t>
            </a:r>
            <a:r>
              <a:rPr lang="it-IT" dirty="0" smtClean="0">
                <a:latin typeface="Georgia" pitchFamily="18" charset="0"/>
              </a:rPr>
              <a:t>sono state </a:t>
            </a:r>
            <a:r>
              <a:rPr lang="it-IT" dirty="0">
                <a:latin typeface="Georgia" pitchFamily="18" charset="0"/>
              </a:rPr>
              <a:t>proposte attività </a:t>
            </a:r>
            <a:r>
              <a:rPr lang="it-IT" dirty="0" smtClean="0">
                <a:latin typeface="Georgia" pitchFamily="18" charset="0"/>
              </a:rPr>
              <a:t>manuali, ricavate da varie fonti </a:t>
            </a:r>
            <a:r>
              <a:rPr lang="it-IT" sz="2000" dirty="0" smtClean="0">
                <a:latin typeface="Georgia" pitchFamily="18" charset="0"/>
              </a:rPr>
              <a:t>(vedi bibliografia)</a:t>
            </a:r>
            <a:r>
              <a:rPr lang="it-IT" dirty="0" smtClean="0">
                <a:latin typeface="Georgia" pitchFamily="18" charset="0"/>
              </a:rPr>
              <a:t>,  che hanno stimolato </a:t>
            </a:r>
            <a:r>
              <a:rPr lang="it-IT" dirty="0">
                <a:latin typeface="Georgia" pitchFamily="18" charset="0"/>
              </a:rPr>
              <a:t>i </a:t>
            </a:r>
            <a:r>
              <a:rPr lang="it-IT" dirty="0" smtClean="0">
                <a:latin typeface="Georgia" pitchFamily="18" charset="0"/>
              </a:rPr>
              <a:t>ragazzi </a:t>
            </a:r>
            <a:r>
              <a:rPr lang="it-IT" dirty="0">
                <a:latin typeface="Georgia" pitchFamily="18" charset="0"/>
              </a:rPr>
              <a:t>attraverso l’osservazione diretta e la successiva </a:t>
            </a:r>
            <a:r>
              <a:rPr lang="it-IT" dirty="0" smtClean="0">
                <a:latin typeface="Georgia" pitchFamily="18" charset="0"/>
              </a:rPr>
              <a:t>formalizzazione </a:t>
            </a:r>
            <a:r>
              <a:rPr lang="it-IT" dirty="0">
                <a:latin typeface="Georgia" pitchFamily="18" charset="0"/>
              </a:rPr>
              <a:t>ad acquisire i principali concetti  matematici  riguardanti la simmetria.</a:t>
            </a:r>
          </a:p>
          <a:p>
            <a:pPr marL="3175" indent="11113">
              <a:buNone/>
            </a:pPr>
            <a:endParaRPr lang="it-IT" dirty="0"/>
          </a:p>
        </p:txBody>
      </p:sp>
    </p:spTree>
    <p:extLst>
      <p:ext uri="{BB962C8B-B14F-4D97-AF65-F5344CB8AC3E}">
        <p14:creationId xmlns="" xmlns:p14="http://schemas.microsoft.com/office/powerpoint/2010/main" val="2424538368"/>
      </p:ext>
    </p:extLst>
  </p:cSld>
  <p:clrMapOvr>
    <a:masterClrMapping/>
  </p:clrMapOvr>
  <p:transition spd="slow" advTm="6438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Attenzione!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fontScale="85000" lnSpcReduction="10000"/>
          </a:bodyPr>
          <a:lstStyle/>
          <a:p>
            <a:pPr marL="3175" indent="11113">
              <a:lnSpc>
                <a:spcPct val="150000"/>
              </a:lnSpc>
              <a:buNone/>
            </a:pPr>
            <a:r>
              <a:rPr lang="it-IT" i="1" dirty="0" smtClean="0">
                <a:latin typeface="Georgia" pitchFamily="18" charset="0"/>
              </a:rPr>
              <a:t>Non solo a una figura si associa un gruppo (il gruppo delle sue simmetrie) ma,   viceversa da un gruppo si passa alla  figura corrispondente. </a:t>
            </a:r>
          </a:p>
          <a:p>
            <a:pPr marL="3175" indent="11113">
              <a:lnSpc>
                <a:spcPct val="150000"/>
              </a:lnSpc>
              <a:buNone/>
            </a:pPr>
            <a:r>
              <a:rPr lang="it-IT" i="1" dirty="0" smtClean="0">
                <a:latin typeface="Georgia" pitchFamily="18" charset="0"/>
              </a:rPr>
              <a:t>La struttura algebrica astratta di gruppo viene “incorporata” nel corrispondente oggetto materiale: la figura.</a:t>
            </a:r>
          </a:p>
          <a:p>
            <a:pPr marL="3175" indent="11113">
              <a:lnSpc>
                <a:spcPct val="150000"/>
              </a:lnSpc>
              <a:buNone/>
            </a:pPr>
            <a:r>
              <a:rPr lang="it-IT" dirty="0" smtClean="0">
                <a:latin typeface="Georgia" pitchFamily="18" charset="0"/>
              </a:rPr>
              <a:t>[</a:t>
            </a:r>
            <a:r>
              <a:rPr lang="it-IT" sz="2100" b="1" dirty="0" smtClean="0">
                <a:latin typeface="Georgia" pitchFamily="18" charset="0"/>
              </a:rPr>
              <a:t> </a:t>
            </a:r>
            <a:r>
              <a:rPr lang="it-IT" sz="2100" b="1" i="1" dirty="0">
                <a:latin typeface="Georgia" pitchFamily="18" charset="0"/>
              </a:rPr>
              <a:t>Simmetria una scoperta </a:t>
            </a:r>
            <a:r>
              <a:rPr lang="it-IT" sz="2100" b="1" i="1" dirty="0" smtClean="0">
                <a:latin typeface="Georgia" pitchFamily="18" charset="0"/>
              </a:rPr>
              <a:t>matematica -</a:t>
            </a:r>
            <a:r>
              <a:rPr lang="it-IT" sz="2100" b="1" dirty="0" smtClean="0">
                <a:latin typeface="Georgia" pitchFamily="18" charset="0"/>
              </a:rPr>
              <a:t>BETTI, MARCHETTI, ROSSI</a:t>
            </a:r>
            <a:r>
              <a:rPr lang="it-IT" dirty="0" smtClean="0">
                <a:latin typeface="Georgia" pitchFamily="18" charset="0"/>
              </a:rPr>
              <a:t>]</a:t>
            </a:r>
            <a:endParaRPr lang="it-IT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36416247"/>
      </p:ext>
    </p:extLst>
  </p:cSld>
  <p:clrMapOvr>
    <a:masterClrMapping/>
  </p:clrMapOvr>
  <p:transition spd="slow" advTm="8156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it-IT" dirty="0" smtClean="0">
                <a:latin typeface="Georgia" pitchFamily="18" charset="0"/>
              </a:rPr>
              <a:t>Proprio la “teoria dei gruppi”  sta alla base dell’algebra moderna.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it-IT" dirty="0" smtClean="0">
                <a:latin typeface="Georgia" pitchFamily="18" charset="0"/>
              </a:rPr>
              <a:t>Le funzioni simmetriche hanno fornito infatti il principale metodo di risoluzione delle equazioni algebriche di quinto grado e  in seguito di quelle di grado ancora  superiore.</a:t>
            </a:r>
            <a:endParaRPr lang="it-IT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3563328"/>
      </p:ext>
    </p:extLst>
  </p:cSld>
  <p:clrMapOvr>
    <a:masterClrMapping/>
  </p:clrMapOvr>
  <p:transition spd="slow" advTm="5906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E le simmetrie nei solidi?</a:t>
            </a:r>
            <a:endParaRPr lang="it-IT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  <p:pic>
        <p:nvPicPr>
          <p:cNvPr id="5" name="Segnaposto contenuto 4" descr="DSCN13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="" xmlns:p14="http://schemas.microsoft.com/office/powerpoint/2010/main" val="2520763695"/>
      </p:ext>
    </p:extLst>
  </p:cSld>
  <p:clrMapOvr>
    <a:masterClrMapping/>
  </p:clrMapOvr>
  <p:transition spd="slow" advTm="2031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DSCN13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4844356" cy="3633267"/>
          </a:xfrm>
        </p:spPr>
      </p:pic>
      <p:pic>
        <p:nvPicPr>
          <p:cNvPr id="5" name="Immagine 4" descr="DSCN1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3212976"/>
            <a:ext cx="4860032" cy="364502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148064" y="548680"/>
            <a:ext cx="39959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smtClean="0">
                <a:latin typeface="Georgia" pitchFamily="18" charset="0"/>
              </a:rPr>
              <a:t>Abbiamo scelto, tra tutti i solidi regolari, quello  con il minor numero di simmetrie:</a:t>
            </a:r>
            <a:endParaRPr lang="it-IT" sz="2800" b="1" dirty="0">
              <a:latin typeface="Georgia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39552" y="5035488"/>
            <a:ext cx="2808312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eorgia" pitchFamily="18" charset="0"/>
              </a:rPr>
              <a:t>il tetraedro</a:t>
            </a:r>
            <a:endParaRPr lang="it-IT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89440882"/>
      </p:ext>
    </p:extLst>
  </p:cSld>
  <p:clrMapOvr>
    <a:masterClrMapping/>
  </p:clrMapOvr>
  <p:transition spd="slow" advTm="3594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P040311_09.45_[0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3591018"/>
            <a:ext cx="4355976" cy="3266982"/>
          </a:xfrm>
          <a:prstGeom prst="rect">
            <a:avLst/>
          </a:prstGeom>
        </p:spPr>
      </p:pic>
      <p:pic>
        <p:nvPicPr>
          <p:cNvPr id="4" name="Segnaposto contenuto 3" descr="DSCN13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0"/>
            <a:ext cx="5148064" cy="3861048"/>
          </a:xfrm>
        </p:spPr>
      </p:pic>
    </p:spTree>
    <p:extLst>
      <p:ext uri="{BB962C8B-B14F-4D97-AF65-F5344CB8AC3E}">
        <p14:creationId xmlns="" xmlns:p14="http://schemas.microsoft.com/office/powerpoint/2010/main" val="1950587644"/>
      </p:ext>
    </p:extLst>
  </p:cSld>
  <p:clrMapOvr>
    <a:masterClrMapping/>
  </p:clrMapOvr>
  <p:transition spd="slow" advTm="1391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P040311_09.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68292" cy="3201219"/>
          </a:xfrm>
        </p:spPr>
      </p:pic>
      <p:pic>
        <p:nvPicPr>
          <p:cNvPr id="5" name="Immagine 4" descr="P040311_09.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2" y="2294874"/>
            <a:ext cx="6084168" cy="456312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61571831"/>
      </p:ext>
    </p:extLst>
  </p:cSld>
  <p:clrMapOvr>
    <a:masterClrMapping/>
  </p:clrMapOvr>
  <p:transition spd="slow" advTm="1656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3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  <p:extLst>
      <p:ext uri="{BB962C8B-B14F-4D97-AF65-F5344CB8AC3E}">
        <p14:creationId xmlns="" xmlns:p14="http://schemas.microsoft.com/office/powerpoint/2010/main" val="446409808"/>
      </p:ext>
    </p:extLst>
  </p:cSld>
  <p:clrMapOvr>
    <a:masterClrMapping/>
  </p:clrMapOvr>
  <p:transition spd="slow" advTm="1968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1795615605"/>
      </p:ext>
    </p:extLst>
  </p:cSld>
  <p:clrMapOvr>
    <a:masterClrMapping/>
  </p:clrMapOvr>
  <p:transition spd="slow" advTm="2047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5740378"/>
      </p:ext>
    </p:extLst>
  </p:cSld>
  <p:clrMapOvr>
    <a:masterClrMapping/>
  </p:clrMapOvr>
  <p:transition spd="slow" advTm="2859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 descr="DSCN135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-243408"/>
            <a:ext cx="9468544" cy="7101408"/>
          </a:xfrm>
        </p:spPr>
      </p:pic>
      <p:sp>
        <p:nvSpPr>
          <p:cNvPr id="3" name="CasellaDiTesto 2"/>
          <p:cNvSpPr txBox="1"/>
          <p:nvPr/>
        </p:nvSpPr>
        <p:spPr>
          <a:xfrm>
            <a:off x="539552" y="404664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Abbiamo scoperto che ha …</a:t>
            </a:r>
            <a:endParaRPr lang="it-IT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39552" y="5661248"/>
            <a:ext cx="828092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it-IT" sz="36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Georgia" pitchFamily="18" charset="0"/>
              </a:rPr>
              <a:t>… solo 24 simmetrie!</a:t>
            </a:r>
            <a:endParaRPr lang="it-IT" sz="36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Georgia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665733284"/>
      </p:ext>
    </p:extLst>
  </p:cSld>
  <p:clrMapOvr>
    <a:masterClrMapping/>
  </p:clrMapOvr>
  <p:transition spd="slow" advTm="52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it-IT" dirty="0" smtClean="0">
                <a:latin typeface="Georgia" pitchFamily="18" charset="0"/>
              </a:rPr>
              <a:t>Ci siamo serviti inoltre del software di geometria dinamica «</a:t>
            </a:r>
            <a:r>
              <a:rPr lang="it-IT" dirty="0" err="1" smtClean="0">
                <a:latin typeface="Georgia" pitchFamily="18" charset="0"/>
              </a:rPr>
              <a:t>Geogebra</a:t>
            </a:r>
            <a:r>
              <a:rPr lang="it-IT" dirty="0" smtClean="0">
                <a:latin typeface="Georgia" pitchFamily="18" charset="0"/>
              </a:rPr>
              <a:t>» per poter vedere in modo ancora più chiaro alcune trasformazioni e le loro proprietà</a:t>
            </a:r>
            <a:endParaRPr lang="it-IT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3731681"/>
      </p:ext>
    </p:extLst>
  </p:cSld>
  <p:clrMapOvr>
    <a:masterClrMapping/>
  </p:clrMapOvr>
  <p:transition spd="slow" advTm="2984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trasl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484784"/>
            <a:ext cx="2537969" cy="2232248"/>
          </a:xfrm>
          <a:prstGeom prst="rect">
            <a:avLst/>
          </a:prstGeom>
        </p:spPr>
      </p:pic>
      <p:pic>
        <p:nvPicPr>
          <p:cNvPr id="9" name="Immagine 8" descr="centr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65104"/>
            <a:ext cx="1514673" cy="2139174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scene3d>
            <a:camera prst="orthographicFront"/>
            <a:lightRig rig="glow" dir="tl">
              <a:rot lat="0" lon="0" rev="5400000"/>
            </a:lightRig>
          </a:scene3d>
          <a:sp3d>
            <a:bevelT prst="angle"/>
          </a:sp3d>
        </p:spPr>
        <p:txBody>
          <a:bodyPr>
            <a:normAutofit fontScale="90000"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it-IT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Isometrie</a:t>
            </a:r>
            <a:br>
              <a:rPr lang="it-IT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endParaRPr lang="it-IT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Immagine 3" descr="rib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1084" y="1628800"/>
            <a:ext cx="2300527" cy="165618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076056" y="2852936"/>
            <a:ext cx="1622560" cy="369332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  <a:latin typeface="Kristen ITC" pitchFamily="66" charset="0"/>
              </a:rPr>
              <a:t>ribaltamento</a:t>
            </a:r>
            <a:endParaRPr lang="it-IT" dirty="0">
              <a:solidFill>
                <a:srgbClr val="00B050"/>
              </a:solidFill>
              <a:latin typeface="Kristen ITC" pitchFamily="66" charset="0"/>
            </a:endParaRPr>
          </a:p>
        </p:txBody>
      </p:sp>
      <p:pic>
        <p:nvPicPr>
          <p:cNvPr id="7" name="Immagine 6" descr="rot.bmp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3717032"/>
            <a:ext cx="2469825" cy="1969455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 rot="17066982">
            <a:off x="1275128" y="5384870"/>
            <a:ext cx="2088232" cy="369332"/>
          </a:xfrm>
          <a:prstGeom prst="rect">
            <a:avLst/>
          </a:prstGeom>
          <a:noFill/>
          <a:effectLst/>
          <a:scene3d>
            <a:camera prst="isometricBottom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  <a:latin typeface="Kristen ITC" pitchFamily="66" charset="0"/>
              </a:rPr>
              <a:t>Rotazione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29208" y="1160748"/>
            <a:ext cx="8229600" cy="6480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 smtClean="0">
                <a:latin typeface="Palatino Linotype" pitchFamily="18" charset="0"/>
              </a:rPr>
              <a:t>I movimenti che possiamo far fare ad una figura sono:</a:t>
            </a:r>
          </a:p>
          <a:p>
            <a:pPr>
              <a:buNone/>
            </a:pPr>
            <a:endParaRPr lang="it-IT" dirty="0"/>
          </a:p>
        </p:txBody>
      </p:sp>
      <p:pic>
        <p:nvPicPr>
          <p:cNvPr id="10" name="Immagine 9" descr="glisso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3933056"/>
            <a:ext cx="3000345" cy="252013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876256" y="4725144"/>
            <a:ext cx="1944216" cy="369332"/>
          </a:xfrm>
          <a:prstGeom prst="rect">
            <a:avLst/>
          </a:prstGeom>
          <a:noFill/>
          <a:effectLst>
            <a:reflection blurRad="6350" stA="50000" endA="300" endPos="90000" dir="5400000" sy="-100000" algn="bl" rotWithShape="0"/>
          </a:effectLst>
          <a:scene3d>
            <a:camera prst="perspectiveHeroicExtremeRightFacing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7030A0"/>
                </a:solidFill>
                <a:latin typeface="Kristen ITC" pitchFamily="66" charset="0"/>
              </a:rPr>
              <a:t>glissoriflessione</a:t>
            </a:r>
            <a:endParaRPr lang="it-IT" dirty="0">
              <a:solidFill>
                <a:srgbClr val="7030A0"/>
              </a:solidFill>
              <a:latin typeface="Kristen ITC" pitchFamily="66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 rot="880937">
            <a:off x="1136557" y="2903652"/>
            <a:ext cx="1584176" cy="369332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  <a:latin typeface="Kristen ITC" pitchFamily="66" charset="0"/>
              </a:rPr>
              <a:t>traslazione</a:t>
            </a:r>
            <a:endParaRPr lang="it-IT" dirty="0">
              <a:solidFill>
                <a:srgbClr val="FF0000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5029415"/>
      </p:ext>
    </p:extLst>
  </p:cSld>
  <p:clrMapOvr>
    <a:masterClrMapping/>
  </p:clrMapOvr>
  <p:transition spd="slow" advTm="4672"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trasl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208" y="620688"/>
            <a:ext cx="6599064" cy="5804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 rot="334157">
            <a:off x="4039902" y="2096591"/>
            <a:ext cx="4584269" cy="1015663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it-IT" sz="6000" dirty="0" smtClean="0">
                <a:solidFill>
                  <a:srgbClr val="FF0000"/>
                </a:solidFill>
                <a:latin typeface="Kristen ITC" pitchFamily="66" charset="0"/>
              </a:rPr>
              <a:t>Traslazione</a:t>
            </a:r>
            <a:endParaRPr lang="it-IT" sz="6000" dirty="0">
              <a:solidFill>
                <a:srgbClr val="FF0000"/>
              </a:solidFill>
              <a:latin typeface="Kristen ITC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9176439"/>
      </p:ext>
    </p:extLst>
  </p:cSld>
  <p:clrMapOvr>
    <a:masterClrMapping/>
  </p:clrMapOvr>
  <p:transition spd="slow" advTm="844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6.4|6.9|0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1|3.3|2.2|3|3.9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|1|3.4|1.2|3.9|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1280</Words>
  <Application>Microsoft Office PowerPoint</Application>
  <PresentationFormat>Presentazione su schermo (4:3)</PresentationFormat>
  <Paragraphs>194</Paragraphs>
  <Slides>69</Slides>
  <Notes>4</Notes>
  <HiddenSlides>0</HiddenSlides>
  <MMClips>11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69</vt:i4>
      </vt:variant>
    </vt:vector>
  </HeadingPairs>
  <TitlesOfParts>
    <vt:vector size="70" baseType="lpstr">
      <vt:lpstr>Tema di Office</vt:lpstr>
      <vt:lpstr>Simmetria e matematica</vt:lpstr>
      <vt:lpstr>Diapositiva 2</vt:lpstr>
      <vt:lpstr>Diapositiva 3</vt:lpstr>
      <vt:lpstr>Diapositiva 4</vt:lpstr>
      <vt:lpstr>Diapositiva 5</vt:lpstr>
      <vt:lpstr>Diapositiva 6</vt:lpstr>
      <vt:lpstr>Diapositiva 7</vt:lpstr>
      <vt:lpstr>Isometrie </vt:lpstr>
      <vt:lpstr>  </vt:lpstr>
      <vt:lpstr>Diapositiva 10</vt:lpstr>
      <vt:lpstr>Diapositiva 11</vt:lpstr>
      <vt:lpstr>Diapositiva 12</vt:lpstr>
      <vt:lpstr>SIMMETRIA ASSIALE</vt:lpstr>
      <vt:lpstr>Diapositiva 14</vt:lpstr>
      <vt:lpstr>Abbiamo scoperto che.. </vt:lpstr>
      <vt:lpstr>Andando oltre…. </vt:lpstr>
      <vt:lpstr>Diapositiva 17</vt:lpstr>
      <vt:lpstr>Diapositiva 18</vt:lpstr>
      <vt:lpstr>Diapositiva 19</vt:lpstr>
      <vt:lpstr>Quali caratteristiche deve avere una figura per possedere un asse di simmetria?</vt:lpstr>
      <vt:lpstr>Diapositiva 21</vt:lpstr>
      <vt:lpstr>Diapositiva 22</vt:lpstr>
      <vt:lpstr>Le rotazioni</vt:lpstr>
      <vt:lpstr>Il centro di rotazione è l’unico  punto fisso e  la rotazione è un’isometria diretta </vt:lpstr>
      <vt:lpstr>Individua l’ampiezza delle rotazioni  che riportano ciascuna figura su se stessa</vt:lpstr>
      <vt:lpstr>Rotazione di 180°  e  Simmetria centrale </vt:lpstr>
      <vt:lpstr>Diapositiva 27</vt:lpstr>
      <vt:lpstr>Diapositiva 28</vt:lpstr>
      <vt:lpstr>Diapositiva 29</vt:lpstr>
      <vt:lpstr>Diapositiva 30</vt:lpstr>
      <vt:lpstr>Quali caratteristiche deve avere una figura per possedere un centro di simmetria?</vt:lpstr>
      <vt:lpstr>A CACCIA DI FIGURE CON SIMMETRIA CENTRALE </vt:lpstr>
      <vt:lpstr>Diapositiva 33</vt:lpstr>
      <vt:lpstr>Una  pavimentazione con quadrilateri</vt:lpstr>
      <vt:lpstr>Glissoriflessione </vt:lpstr>
      <vt:lpstr>Diapositiva 36</vt:lpstr>
      <vt:lpstr>Diapositiva 37</vt:lpstr>
      <vt:lpstr>Diapositiva 38</vt:lpstr>
      <vt:lpstr>Diapositiva 39</vt:lpstr>
      <vt:lpstr>Si tratta di una isometria inversa in cui non ci sono punti uniti o fissi</vt:lpstr>
      <vt:lpstr>In ciascuno dei seguenti casi individua l’isometria che manda la bandiera 1 nella  bandiera 2 </vt:lpstr>
      <vt:lpstr>Quanta simmetria ha una figura?</vt:lpstr>
      <vt:lpstr>Diapositiva 43</vt:lpstr>
      <vt:lpstr>Diapositiva 44</vt:lpstr>
      <vt:lpstr>Diapositiva 45</vt:lpstr>
      <vt:lpstr>Composizioni di simmetrie</vt:lpstr>
      <vt:lpstr>… con assi paralleli</vt:lpstr>
      <vt:lpstr>… sarà importante l’ordine di composizione?</vt:lpstr>
      <vt:lpstr>..con assi incidenti</vt:lpstr>
      <vt:lpstr>..con assi perpendicolari</vt:lpstr>
      <vt:lpstr>Alleniamoci a vedere gli spostamenti..</vt:lpstr>
      <vt:lpstr>Quali sono le isometrie che riportano un rettangolo su se stesso?</vt:lpstr>
      <vt:lpstr>la simmetria di asse 2</vt:lpstr>
      <vt:lpstr>la rotazione di mezzo giro</vt:lpstr>
      <vt:lpstr>… e ovviamente l’identità</vt:lpstr>
      <vt:lpstr> Ecco cosa abbiamo ottenuto componendo queste simmetrie  a due a due </vt:lpstr>
      <vt:lpstr>Diapositiva 57</vt:lpstr>
      <vt:lpstr>Diapositiva 58</vt:lpstr>
      <vt:lpstr>Si può dunque parlare di gruppo delle isometrie del rettangolo. </vt:lpstr>
      <vt:lpstr>Attenzione!</vt:lpstr>
      <vt:lpstr>Diapositiva 61</vt:lpstr>
      <vt:lpstr>E le simmetrie nei solidi?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2011-05-15T09:27:11Z</dcterms:created>
  <dcterms:modified xsi:type="dcterms:W3CDTF">2011-04-22T20:27:32Z</dcterms:modified>
</cp:coreProperties>
</file>